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91" r:id="rId14"/>
    <p:sldId id="296" r:id="rId15"/>
    <p:sldId id="265" r:id="rId16"/>
    <p:sldId id="300" r:id="rId17"/>
    <p:sldId id="301" r:id="rId18"/>
    <p:sldId id="299" r:id="rId19"/>
    <p:sldId id="302" r:id="rId20"/>
    <p:sldId id="267" r:id="rId21"/>
    <p:sldId id="268" r:id="rId22"/>
    <p:sldId id="269" r:id="rId23"/>
    <p:sldId id="292" r:id="rId24"/>
    <p:sldId id="270" r:id="rId25"/>
    <p:sldId id="271" r:id="rId26"/>
    <p:sldId id="272" r:id="rId27"/>
    <p:sldId id="273" r:id="rId28"/>
    <p:sldId id="303" r:id="rId29"/>
    <p:sldId id="275" r:id="rId30"/>
    <p:sldId id="276" r:id="rId31"/>
    <p:sldId id="304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93" r:id="rId40"/>
    <p:sldId id="284" r:id="rId41"/>
    <p:sldId id="285" r:id="rId42"/>
    <p:sldId id="294" r:id="rId43"/>
    <p:sldId id="305" r:id="rId44"/>
    <p:sldId id="290" r:id="rId45"/>
    <p:sldId id="295" r:id="rId46"/>
    <p:sldId id="306" r:id="rId47"/>
    <p:sldId id="288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94" autoAdjust="0"/>
  </p:normalViewPr>
  <p:slideViewPr>
    <p:cSldViewPr>
      <p:cViewPr varScale="1">
        <p:scale>
          <a:sx n="81" d="100"/>
          <a:sy n="81" d="100"/>
        </p:scale>
        <p:origin x="64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9720-CA7F-4FE0-89FF-7142AEE3938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691D-DC0F-4453-9FE1-D7D0D20A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 prime</a:t>
            </a:r>
            <a:r>
              <a:rPr lang="en-US" baseline="0" dirty="0" smtClean="0"/>
              <a:t> at the same distance from S,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Reflections from a curved barrier</a:t>
            </a:r>
            <a:endParaRPr lang="en-US" dirty="0" smtClean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53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Pg</a:t>
            </a:r>
            <a:r>
              <a:rPr lang="en-US" dirty="0" smtClean="0"/>
              <a:t> 53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05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the crankshaft revolve at a frequency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let the natural frequency of the mass-spring system be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 If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varied slowly,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amplitude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mass is observed to change, reaching its maximum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when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0. The mass is forced to vibrate at the frequency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crank, but when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matches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natural frequency of the system, resonance occurs. At resonance the maximum transfer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energy occurs, and the amplitude builds up to a value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determined by the friction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system. The graph of amplitude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function of frequency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shown in Fig. 4.2,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nearly symmetrical around its peak, with a width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often called the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linewidth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linewidth is usually measured at an amplitude of 71% of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√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3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string is driven at the frequency of one of its natural modes, resonance can occur. Driving force can be tuning fork, electromagnet, violin bow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75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Modes of vibration or resonances of an open pipe. At the open ends the pressure is equal to atmospheric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pressure. The resulting modes include both odd-numbered and even-numbered harmonics. Minimum displacement occurs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nodes denoted by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Modes of vibration or resonances of a closed pipe. At the closed end, the air motion is minimum but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pressure is maximum. The resulting modes include odd-numbered harmonics only. Minimum displacement occurs 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 denoted by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N is the node.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82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7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1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34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 –</a:t>
            </a:r>
            <a:r>
              <a:rPr lang="en-US" baseline="0" dirty="0" smtClean="0"/>
              <a:t> The rate at which the work is done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v goes to</a:t>
            </a:r>
            <a:r>
              <a:rPr lang="en-US" baseline="0" dirty="0" smtClean="0"/>
              <a:t> maximum y to zero and vice versa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9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Damping as</a:t>
            </a:r>
            <a:r>
              <a:rPr lang="en-US" baseline="0" dirty="0" smtClean="0"/>
              <a:t> a function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9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systems also show simple harmonic </a:t>
            </a:r>
            <a:r>
              <a:rPr lang="en-US" baseline="0" dirty="0" err="1" smtClean="0"/>
              <a:t>montion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4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Longitudinal and Transverse</a:t>
            </a:r>
            <a:r>
              <a:rPr lang="en-US" baseline="0" dirty="0" smtClean="0"/>
              <a:t> waves are types of Progressive waves.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types of sources radiate different kinds of patterns. A point source or a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spherically symmetric radiates spherical waves. A line source or a source with cylindrical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symmetry radiates cylindrical waves. A large flat source radiates plane waves. Real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sound sources are never true point sources, line sources, or flat sources, however; what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have in real life are sources that approximate one of these geometries.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6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9140" y="854456"/>
            <a:ext cx="2662554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8491" y="1913995"/>
            <a:ext cx="5020945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0084" y="6492937"/>
            <a:ext cx="21653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iframe%20src=%22https:/phet.colorado.edu/sims/html/masses-and-springs/latest/masses-and-springs_en.html%22%20width=%22800%22%20height=%22600%22%20scrolling=%22no%22%20allowfullscreen%3e%3c/ifra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iframe%20src=%22https:/phet.colorado.edu/sims/html/masses-and-springs/latest/masses-and-springs_en.html%22%20width=%22800%22%20height=%22600%22%20scrolling=%22no%22%20allowfullscreen%3e%3c/ifr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www.animations.physics.unsw.edu.au/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7aftTF--5w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30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7tqXgvCN0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vJAgrUBF4w" TargetMode="External"/><Relationship Id="rId4" Type="http://schemas.openxmlformats.org/officeDocument/2006/relationships/hyperlink" Target="https://www.youtube.com/watch?v=oZ38Y0K8e-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esource.isvr.soton.ac.uk/spcg/tutorial/tutorial/Tutorial_files/Web-basics-natur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ycRVAcZC5R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83" y="1484071"/>
            <a:ext cx="3416935" cy="11252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090"/>
              </a:lnSpc>
              <a:spcBef>
                <a:spcPts val="630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sz="3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883" y="2910292"/>
            <a:ext cx="3893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Module 1 –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Physics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654" y="4419052"/>
            <a:ext cx="3511070" cy="8988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lang="en-US"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Tanmayee Pathre (t.u.pathre@tue.nl)</a:t>
            </a:r>
          </a:p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lectures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adapted from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textbook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Acoustics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8"/>
    </mc:Choice>
    <mc:Fallback xmlns="">
      <p:transition spd="slow" advTm="110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140" y="854456"/>
            <a:ext cx="2662554" cy="307777"/>
          </a:xfrm>
        </p:spPr>
        <p:txBody>
          <a:bodyPr/>
          <a:lstStyle/>
          <a:p>
            <a:r>
              <a:rPr lang="en-US" dirty="0" smtClean="0"/>
              <a:t>Vibrating system </a:t>
            </a:r>
            <a:endParaRPr lang="en-US" dirty="0"/>
          </a:p>
        </p:txBody>
      </p:sp>
      <p:pic>
        <p:nvPicPr>
          <p:cNvPr id="1028" name="Picture 4" descr="http://www.physicsclassroom.com/Class/waves/u10l0a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955303"/>
            <a:ext cx="49692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99934" y="1514981"/>
            <a:ext cx="8639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of vibrating system repeats at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time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 - the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constantly acts to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restore the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toward its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equilibrium position – </a:t>
            </a:r>
            <a:r>
              <a:rPr lang="en-US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Restoring Force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41512" y="6019800"/>
            <a:ext cx="212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The Physics Classroom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10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9140" y="854456"/>
            <a:ext cx="2662554" cy="307777"/>
          </a:xfrm>
        </p:spPr>
        <p:txBody>
          <a:bodyPr/>
          <a:lstStyle/>
          <a:p>
            <a:r>
              <a:rPr lang="en-US" dirty="0" smtClean="0"/>
              <a:t>Vibrating system </a:t>
            </a:r>
            <a:endParaRPr lang="en-US" dirty="0"/>
          </a:p>
        </p:txBody>
      </p:sp>
      <p:pic>
        <p:nvPicPr>
          <p:cNvPr id="1026" name="Picture 2" descr="http://www.physicsclassroom.com/Class/waves/u10l0a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71800"/>
            <a:ext cx="12954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hysicsclassroom.com/Class/waves/u10l0a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75" y="2955303"/>
            <a:ext cx="496923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99934" y="1514981"/>
            <a:ext cx="8639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of vibrating system repeats at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time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 - the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constantly acts to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restore the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toward its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equilibrium position – </a:t>
            </a:r>
            <a:r>
              <a:rPr lang="en-US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Restoring Force</a:t>
            </a:r>
            <a:endParaRPr lang="en-US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8726" y="6019800"/>
            <a:ext cx="212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The Physics Classroom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7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3" y="0"/>
            <a:ext cx="12187427" cy="685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295" y="886536"/>
            <a:ext cx="2453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Mass-spring</a:t>
            </a:r>
            <a:r>
              <a:rPr sz="2000" b="1" spc="-20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884"/>
                </a:solid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0234" y="2084791"/>
            <a:ext cx="10636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665" algn="l"/>
                <a:tab pos="241300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spring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65" y="1360872"/>
            <a:ext cx="1103472" cy="3420152"/>
          </a:xfrm>
          <a:prstGeom prst="rect">
            <a:avLst/>
          </a:prstGeom>
        </p:spPr>
      </p:pic>
      <p:sp>
        <p:nvSpPr>
          <p:cNvPr id="23" name="object 5"/>
          <p:cNvSpPr txBox="1"/>
          <p:nvPr/>
        </p:nvSpPr>
        <p:spPr>
          <a:xfrm>
            <a:off x="8660234" y="3334472"/>
            <a:ext cx="106362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0665" algn="l"/>
                <a:tab pos="241300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Arial"/>
                <a:cs typeface="Arial"/>
              </a:rPr>
              <a:t>mass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3453510" y="4779294"/>
            <a:ext cx="8383905" cy="9008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Understanding Simple Harmonic Motion  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Understanding Resonance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391400" y="2245412"/>
            <a:ext cx="1170386" cy="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391400" y="3495093"/>
            <a:ext cx="1170386" cy="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41512" y="6019800"/>
            <a:ext cx="212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The Physics Classroom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295" y="886536"/>
            <a:ext cx="8383905" cy="15113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Simple Harmonic Motion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Periodic motion 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Restoring force (F) is proportional to the displacement (y)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Restoring force (F) always acts in a direction to restore mass (m) in equilibrium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pic>
        <p:nvPicPr>
          <p:cNvPr id="24" name="Picture 2" descr="http://www.physicsclassroom.com/Class/waves/Simpleharmonicoscillator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86" y="2818723"/>
            <a:ext cx="11049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21344" y="3542385"/>
                <a:ext cx="11440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344" y="3542385"/>
                <a:ext cx="1144031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813" r="-5348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48800" y="5327808"/>
            <a:ext cx="2579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 = Restoring force (N)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K = spring constant (N/m)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y = displacement (m)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818046"/>
            <a:ext cx="1103472" cy="342015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9000" y="5410200"/>
            <a:ext cx="39624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69458" y="5240923"/>
            <a:ext cx="1133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Equilibrium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3295" y="886536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Simple Harmonic Motion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pic>
        <p:nvPicPr>
          <p:cNvPr id="24" name="Picture 2" descr="http://www.physicsclassroom.com/Class/waves/Simpleharmonicoscillator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31821"/>
            <a:ext cx="11049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631525" y="959344"/>
            <a:ext cx="4953000" cy="4847638"/>
            <a:chOff x="6631525" y="959344"/>
            <a:chExt cx="4953000" cy="4847638"/>
          </a:xfrm>
        </p:grpSpPr>
        <p:sp>
          <p:nvSpPr>
            <p:cNvPr id="12" name="object 4"/>
            <p:cNvSpPr txBox="1"/>
            <p:nvPr/>
          </p:nvSpPr>
          <p:spPr>
            <a:xfrm>
              <a:off x="6631525" y="959344"/>
              <a:ext cx="4953000" cy="4722447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b="1" dirty="0" smtClean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003884"/>
                  </a:solidFill>
                  <a:latin typeface="Arial"/>
                  <a:cs typeface="Arial"/>
                </a:rPr>
                <a:t>Restoring Force</a:t>
              </a: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003884"/>
                  </a:solidFill>
                  <a:latin typeface="Arial"/>
                  <a:cs typeface="Arial"/>
                </a:rPr>
                <a:t>Frequency of vibration is number of oscillations per second (in Hz)</a:t>
              </a:r>
            </a:p>
            <a:p>
              <a:pPr marL="1270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en-US" dirty="0" smtClean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003884"/>
                  </a:solidFill>
                  <a:latin typeface="Arial"/>
                  <a:cs typeface="Arial"/>
                </a:rPr>
                <a:t>Frequency of vibration of a spring mass damper system is given as </a:t>
              </a: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003884"/>
                </a:solidFill>
                <a:latin typeface="Arial"/>
                <a:cs typeface="Arial"/>
              </a:endParaRPr>
            </a:p>
            <a:p>
              <a:pPr marL="298450" indent="-28575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dirty="0"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472835" y="1928920"/>
                  <a:ext cx="11440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835" y="1928920"/>
                  <a:ext cx="1144031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787" r="-4787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588975" y="3498092"/>
                  <a:ext cx="9667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=1/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sz="2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8975" y="3498092"/>
                  <a:ext cx="966740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434" r="-5031" b="-3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425414" y="4897630"/>
                  <a:ext cx="1299651" cy="909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5414" y="4897630"/>
                  <a:ext cx="1299651" cy="9093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3415393" y="5354744"/>
            <a:ext cx="2986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 = frequency of vibration (Hz)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K = spring constant (N/m)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 = mass (Kg)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41512" y="6019800"/>
            <a:ext cx="212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The Physics Classroom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9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0" name="object 2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199" name="object 4"/>
          <p:cNvSpPr txBox="1"/>
          <p:nvPr/>
        </p:nvSpPr>
        <p:spPr>
          <a:xfrm>
            <a:off x="3503295" y="886536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Energy and Damped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9220200" y="2345679"/>
                <a:ext cx="144135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baseline="30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2  </m:t>
                      </m:r>
                    </m:oMath>
                  </m:oMathPara>
                </a14:m>
                <a:endParaRPr lang="en-US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2345679"/>
                <a:ext cx="1441357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399934" y="1514981"/>
            <a:ext cx="8639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Mechanical Energy of the system constantly changing from kinetic to potential to kinetic.</a:t>
            </a:r>
          </a:p>
        </p:txBody>
      </p:sp>
      <p:sp>
        <p:nvSpPr>
          <p:cNvPr id="209" name="object 196"/>
          <p:cNvSpPr/>
          <p:nvPr/>
        </p:nvSpPr>
        <p:spPr>
          <a:xfrm>
            <a:off x="3399934" y="2447304"/>
            <a:ext cx="3991466" cy="364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/>
              <p:cNvSpPr txBox="1"/>
              <p:nvPr/>
            </p:nvSpPr>
            <p:spPr>
              <a:xfrm>
                <a:off x="9271753" y="3200400"/>
                <a:ext cx="138980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𝑚𝑣</m:t>
                      </m:r>
                      <m:r>
                        <a:rPr lang="en-US" b="0" i="1" baseline="30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0" name="TextBox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753" y="3200400"/>
                <a:ext cx="1389804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/>
          <p:cNvSpPr txBox="1"/>
          <p:nvPr/>
        </p:nvSpPr>
        <p:spPr>
          <a:xfrm>
            <a:off x="8263720" y="4876800"/>
            <a:ext cx="3354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y = distance from equilibrium (m)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 = speed of moving mass (m/s)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 = mass (Kg)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825300" y="3810000"/>
            <a:ext cx="3739894" cy="244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199" name="object 4"/>
          <p:cNvSpPr txBox="1"/>
          <p:nvPr/>
        </p:nvSpPr>
        <p:spPr>
          <a:xfrm>
            <a:off x="3503295" y="886536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Energy and Damped Motion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3375414" y="1447800"/>
            <a:ext cx="86396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real vibrating system tends to lose mechanical energy as a result of friction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other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mechanisms.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Damping -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endency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 vibrating object to lose or to dissipate its energy over time. 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vibrating system whose amplitude decreases in this way is said to be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damped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of decrease is the 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damping constant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079" y="736472"/>
            <a:ext cx="167005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spc="-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ng 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3295" y="886536"/>
            <a:ext cx="6478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Some more </a:t>
            </a:r>
            <a:r>
              <a:rPr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vibrational</a:t>
            </a:r>
            <a:r>
              <a:rPr sz="2000" b="1" spc="-110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884"/>
                </a:solidFill>
                <a:latin typeface="Arial"/>
                <a:cs typeface="Arial"/>
              </a:rPr>
              <a:t>systems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3581400" y="1432957"/>
            <a:ext cx="24989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sz="18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pendulum</a:t>
            </a:r>
            <a:endParaRPr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8.1 Simple Harmonic Motion tumblr ju mo orig tumblr,ju,mo,Spring f,orig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87180"/>
            <a:ext cx="4581644" cy="273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97979" y="1947959"/>
                <a:ext cx="1113831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979" y="1947959"/>
                <a:ext cx="1113831" cy="563680"/>
              </a:xfrm>
              <a:prstGeom prst="rect">
                <a:avLst/>
              </a:prstGeom>
              <a:blipFill rotWithShape="0">
                <a:blip r:embed="rId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62491" y="4452010"/>
                <a:ext cx="119577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l-G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𝑉𝑙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91" y="4452010"/>
                <a:ext cx="1195776" cy="8183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15"/>
          <p:cNvSpPr txBox="1"/>
          <p:nvPr/>
        </p:nvSpPr>
        <p:spPr>
          <a:xfrm>
            <a:off x="3493959" y="3980722"/>
            <a:ext cx="24989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8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Helmholtz resonator</a:t>
            </a:r>
            <a:endParaRPr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08595" y="3124200"/>
            <a:ext cx="2843783" cy="3182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3471700" y="2719850"/>
            <a:ext cx="2868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l = length of string (m)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g = acceleration due to gravity (m/s</a:t>
            </a:r>
            <a:r>
              <a:rPr lang="en-US" sz="1400" baseline="30000" dirty="0" smtClean="0">
                <a:solidFill>
                  <a:schemeClr val="tx2"/>
                </a:solidFill>
              </a:rPr>
              <a:t>2</a:t>
            </a:r>
            <a:r>
              <a:rPr lang="en-US" sz="14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71700" y="5342777"/>
            <a:ext cx="28967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l = length of neck (m)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A = area of the neck (m</a:t>
            </a:r>
            <a:r>
              <a:rPr lang="en-US" sz="1400" baseline="30000" dirty="0" smtClean="0">
                <a:solidFill>
                  <a:schemeClr val="tx2"/>
                </a:solidFill>
              </a:rPr>
              <a:t>2</a:t>
            </a:r>
            <a:r>
              <a:rPr lang="en-US" sz="1400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V = Volume of the resonator (m</a:t>
            </a:r>
            <a:r>
              <a:rPr lang="en-US" sz="1400" baseline="30000" dirty="0" smtClean="0">
                <a:solidFill>
                  <a:schemeClr val="tx2"/>
                </a:solidFill>
              </a:rPr>
              <a:t>3</a:t>
            </a:r>
            <a:r>
              <a:rPr lang="en-US" sz="1400" dirty="0" smtClean="0">
                <a:solidFill>
                  <a:schemeClr val="tx2"/>
                </a:solidFill>
              </a:rPr>
              <a:t>)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v = Speed of sound (approx. 344 m/s)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049" y="2432685"/>
            <a:ext cx="201676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75" dirty="0">
                <a:solidFill>
                  <a:srgbClr val="003884"/>
                </a:solidFill>
                <a:latin typeface="Arial"/>
                <a:cs typeface="Arial"/>
              </a:rPr>
              <a:t>W</a:t>
            </a:r>
            <a:r>
              <a:rPr sz="5000" spc="-5" dirty="0">
                <a:solidFill>
                  <a:srgbClr val="003884"/>
                </a:solidFill>
                <a:latin typeface="Arial"/>
                <a:cs typeface="Arial"/>
              </a:rPr>
              <a:t>aves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503293" y="886405"/>
            <a:ext cx="197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-30" dirty="0" smtClean="0">
                <a:solidFill>
                  <a:srgbClr val="003884"/>
                </a:solidFill>
                <a:latin typeface="Arial"/>
                <a:cs typeface="Arial"/>
              </a:rPr>
              <a:t>What is wave?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7369" y="1524000"/>
            <a:ext cx="8536308" cy="4399281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Disturbance in medium that travels from one position to another </a:t>
            </a:r>
            <a:r>
              <a:rPr lang="en-US" sz="2000" spc="-20" dirty="0" smtClean="0">
                <a:solidFill>
                  <a:srgbClr val="003884"/>
                </a:solidFill>
                <a:latin typeface="Arial"/>
                <a:cs typeface="Arial"/>
              </a:rPr>
              <a:t>position</a:t>
            </a:r>
            <a:endParaRPr lang="en-US" sz="2000" spc="-1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spc="-1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All waves (light waves, sound waves, surface waves)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spc="-1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628650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628650" algn="l"/>
                <a:tab pos="631825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Transport energy </a:t>
            </a:r>
          </a:p>
          <a:p>
            <a:pPr marL="358775">
              <a:lnSpc>
                <a:spcPct val="100000"/>
              </a:lnSpc>
              <a:spcBef>
                <a:spcPts val="505"/>
              </a:spcBef>
              <a:tabLst>
                <a:tab pos="628650" algn="l"/>
                <a:tab pos="631825" algn="l"/>
              </a:tabLst>
            </a:pPr>
            <a:endParaRPr lang="en-US" sz="2000" spc="-1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628650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628650" algn="l"/>
                <a:tab pos="631825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Exhibit phenomena :</a:t>
            </a:r>
          </a:p>
          <a:p>
            <a:pPr marL="808038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808038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Reflection</a:t>
            </a:r>
          </a:p>
          <a:p>
            <a:pPr marL="808038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808038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Refraction</a:t>
            </a:r>
          </a:p>
          <a:p>
            <a:pPr marL="808038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808038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Interference </a:t>
            </a:r>
          </a:p>
          <a:p>
            <a:pPr marL="808038" indent="-269875">
              <a:lnSpc>
                <a:spcPct val="100000"/>
              </a:lnSpc>
              <a:spcBef>
                <a:spcPts val="505"/>
              </a:spcBef>
              <a:buChar char="•"/>
              <a:tabLst>
                <a:tab pos="808038" algn="l"/>
              </a:tabLst>
            </a:pPr>
            <a:r>
              <a:rPr lang="en-US" sz="2000" spc="-15" dirty="0" smtClean="0">
                <a:solidFill>
                  <a:srgbClr val="003884"/>
                </a:solidFill>
                <a:latin typeface="Arial"/>
                <a:cs typeface="Arial"/>
              </a:rPr>
              <a:t>Diffraction</a:t>
            </a:r>
            <a:endParaRPr sz="2000" dirty="0">
              <a:latin typeface="Arial"/>
              <a:cs typeface="Arial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  <a:tabLst>
                <a:tab pos="242570" algn="l"/>
                <a:tab pos="243204" algn="l"/>
              </a:tabLst>
            </a:pPr>
            <a:endParaRPr lang="en-US" sz="2000" spc="-5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  <p:pic>
        <p:nvPicPr>
          <p:cNvPr id="3074" name="Picture 2" descr="Physics III: Vibrations and Waves | Physics | MIT OpenCourse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00374"/>
            <a:ext cx="4191000" cy="31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0" y="865122"/>
            <a:ext cx="5031205" cy="53989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Fundamentals of</a:t>
            </a:r>
            <a:r>
              <a:rPr sz="2000" b="1" spc="-10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What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is</a:t>
            </a:r>
            <a:r>
              <a:rPr sz="2000" spc="-4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sz="2000" spc="-4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source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Physical</a:t>
            </a:r>
            <a:r>
              <a:rPr sz="2000" spc="-2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quantities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000" b="1" spc="-10" dirty="0">
                <a:solidFill>
                  <a:srgbClr val="003884"/>
                </a:solidFill>
                <a:latin typeface="Arial"/>
                <a:cs typeface="Arial"/>
              </a:rPr>
              <a:t>Vibrating </a:t>
            </a:r>
            <a:r>
              <a:rPr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system</a:t>
            </a:r>
            <a:r>
              <a:rPr lang="en-US" sz="2000" b="1" spc="-5" dirty="0">
                <a:solidFill>
                  <a:srgbClr val="003884"/>
                </a:solidFill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Mass-spring</a:t>
            </a:r>
            <a:r>
              <a:rPr sz="2000" spc="-10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system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Simple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harmonic</a:t>
            </a:r>
            <a:r>
              <a:rPr sz="2000" spc="-9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motion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000" b="1" spc="-45" dirty="0">
                <a:solidFill>
                  <a:srgbClr val="003884"/>
                </a:solidFill>
                <a:latin typeface="Arial"/>
                <a:cs typeface="Arial"/>
              </a:rPr>
              <a:t>Waves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Properties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Progressive Waves, Impulsive waves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lang="en-US" sz="2000" spc="-30" dirty="0" smtClean="0">
                <a:solidFill>
                  <a:srgbClr val="003884"/>
                </a:solidFill>
                <a:latin typeface="Arial"/>
                <a:cs typeface="Arial"/>
              </a:rPr>
              <a:t>Wave phenomena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000" b="1" spc="-25" dirty="0">
                <a:solidFill>
                  <a:srgbClr val="003884"/>
                </a:solidFill>
                <a:latin typeface="Arial"/>
                <a:cs typeface="Arial"/>
              </a:rPr>
              <a:t>Resonance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Definition</a:t>
            </a:r>
            <a:endParaRPr sz="2000" dirty="0">
              <a:latin typeface="Arial"/>
              <a:cs typeface="Arial"/>
            </a:endParaRP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Standing</a:t>
            </a:r>
            <a:r>
              <a:rPr sz="2000" spc="-2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 in pipes and string</a:t>
            </a:r>
          </a:p>
          <a:p>
            <a:pPr marL="698500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8500" algn="l"/>
                <a:tab pos="699135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Acoustic Impedance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059" y="865122"/>
            <a:ext cx="1677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8200" y="867479"/>
            <a:ext cx="3043426" cy="370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33"/>
    </mc:Choice>
    <mc:Fallback xmlns="">
      <p:transition spd="slow" advTm="4453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407" x="6515100" y="1054100"/>
          <p14:tracePt t="13307" x="6515100" y="1066800"/>
          <p14:tracePt t="13321" x="6515100" y="1073150"/>
          <p14:tracePt t="13332" x="6515100" y="1092200"/>
          <p14:tracePt t="13343" x="6515100" y="1104900"/>
          <p14:tracePt t="13357" x="6515100" y="1111250"/>
          <p14:tracePt t="13372" x="6515100" y="1130300"/>
          <p14:tracePt t="13376" x="6515100" y="1136650"/>
          <p14:tracePt t="13389" x="6527800" y="1174750"/>
          <p14:tracePt t="13406" x="6534150" y="1200150"/>
          <p14:tracePt t="13422" x="6553200" y="1270000"/>
          <p14:tracePt t="13439" x="6584950" y="1397000"/>
          <p14:tracePt t="13444" x="6591300" y="1416050"/>
          <p14:tracePt t="13455" x="6610350" y="1485900"/>
          <p14:tracePt t="13472" x="6616700" y="1568450"/>
          <p14:tracePt t="13489" x="6616700" y="1619250"/>
          <p14:tracePt t="13506" x="6616700" y="1695450"/>
          <p14:tracePt t="13510" x="6616700" y="1739900"/>
          <p14:tracePt t="13522" x="6616700" y="1778000"/>
          <p14:tracePt t="13539" x="6616700" y="1816100"/>
          <p14:tracePt t="13555" x="6604000" y="1847850"/>
          <p14:tracePt t="13572" x="6572250" y="1949450"/>
          <p14:tracePt t="13590" x="6553200" y="1981200"/>
          <p14:tracePt t="13605" x="6540500" y="2025650"/>
          <p14:tracePt t="13622" x="6521450" y="2076450"/>
          <p14:tracePt t="13639" x="6496050" y="2139950"/>
          <p14:tracePt t="13655" x="6457950" y="2190750"/>
          <p14:tracePt t="13672" x="6413500" y="2260600"/>
          <p14:tracePt t="13689" x="6400800" y="2279650"/>
          <p14:tracePt t="13695" x="6369050" y="2311400"/>
          <p14:tracePt t="13705" x="6362700" y="2311400"/>
          <p14:tracePt t="13726" x="6343650" y="2330450"/>
          <p14:tracePt t="13739" x="6330950" y="2349500"/>
          <p14:tracePt t="13756" x="6311900" y="2362200"/>
          <p14:tracePt t="13772" x="6280150" y="2374900"/>
          <p14:tracePt t="13792" x="6216650" y="2419350"/>
          <p14:tracePt t="13805" x="6210300" y="2425700"/>
          <p14:tracePt t="13823" x="6184900" y="2432050"/>
          <p14:tracePt t="13847" x="6178550" y="2444750"/>
          <p14:tracePt t="13861" x="6172200" y="2451100"/>
          <p14:tracePt t="13872" x="6146800" y="2463800"/>
          <p14:tracePt t="13888" x="6102350" y="2508250"/>
          <p14:tracePt t="13905" x="6051550" y="2527300"/>
          <p14:tracePt t="13922" x="6007100" y="2533650"/>
          <p14:tracePt t="13927" x="6000750" y="2533650"/>
          <p14:tracePt t="13939" x="5994400" y="2533650"/>
          <p14:tracePt t="13955" x="5969000" y="2540000"/>
          <p14:tracePt t="13972" x="5956300" y="2540000"/>
          <p14:tracePt t="13988" x="5924550" y="2540000"/>
          <p14:tracePt t="14006" x="5867400" y="2540000"/>
          <p14:tracePt t="14023" x="5854700" y="2540000"/>
          <p14:tracePt t="14052" x="5848350" y="2552700"/>
          <p14:tracePt t="14074" x="5842000" y="2552700"/>
          <p14:tracePt t="14084" x="5835650" y="2559050"/>
          <p14:tracePt t="14099" x="5829300" y="2559050"/>
          <p14:tracePt t="14119" x="5822950" y="2565400"/>
          <p14:tracePt t="14125" x="5816600" y="2565400"/>
          <p14:tracePt t="14139" x="5803900" y="2571750"/>
          <p14:tracePt t="14155" x="5797550" y="2578100"/>
          <p14:tracePt t="22266" x="5797550" y="2584450"/>
          <p14:tracePt t="22270" x="5803900" y="2603500"/>
          <p14:tracePt t="22276" x="5829300" y="2635250"/>
          <p14:tracePt t="22287" x="5861050" y="2667000"/>
          <p14:tracePt t="22302" x="5924550" y="2743200"/>
          <p14:tracePt t="22307" x="5930900" y="2755900"/>
          <p14:tracePt t="22319" x="5981700" y="2825750"/>
          <p14:tracePt t="22336" x="6000750" y="2876550"/>
          <p14:tracePt t="22352" x="6019800" y="2921000"/>
          <p14:tracePt t="22369" x="6045200" y="2978150"/>
          <p14:tracePt t="22374" x="6045200" y="2984500"/>
          <p14:tracePt t="22386" x="6045200" y="3022600"/>
          <p14:tracePt t="22404" x="6045200" y="3086100"/>
          <p14:tracePt t="22407" x="6045200" y="3124200"/>
          <p14:tracePt t="22419" x="6045200" y="3130550"/>
          <p14:tracePt t="22436" x="6026150" y="3251200"/>
          <p14:tracePt t="22453" x="6007100" y="3289300"/>
          <p14:tracePt t="22470" x="5981700" y="3321050"/>
          <p14:tracePt t="22486" x="5956300" y="3346450"/>
          <p14:tracePt t="22502" x="5842000" y="3416300"/>
          <p14:tracePt t="22519" x="5740400" y="3454400"/>
          <p14:tracePt t="22536" x="5676900" y="3467100"/>
          <p14:tracePt t="22553" x="5594350" y="3505200"/>
          <p14:tracePt t="22569" x="5518150" y="3536950"/>
          <p14:tracePt t="22574" x="5511800" y="3536950"/>
          <p14:tracePt t="22586" x="5473700" y="3556000"/>
          <p14:tracePt t="22603" x="5403850" y="3581400"/>
          <p14:tracePt t="22608" x="5372100" y="3600450"/>
          <p14:tracePt t="22619" x="5359400" y="3606800"/>
          <p14:tracePt t="22636" x="5283200" y="3619500"/>
          <p14:tracePt t="22639" x="5238750" y="3625850"/>
          <p14:tracePt t="22657" x="5181600" y="3638550"/>
          <p14:tracePt t="22669" x="5118100" y="3651250"/>
          <p14:tracePt t="22689" x="5060950" y="3651250"/>
          <p14:tracePt t="22691" x="5035550" y="3657600"/>
          <p14:tracePt t="22703" x="4940300" y="3663950"/>
          <p14:tracePt t="22723" x="4889500" y="3670300"/>
          <p14:tracePt t="22736" x="4832350" y="3670300"/>
          <p14:tracePt t="22755" x="4800600" y="3676650"/>
          <p14:tracePt t="22769" x="4724400" y="3683000"/>
          <p14:tracePt t="22787" x="4673600" y="3683000"/>
          <p14:tracePt t="22790" x="4667250" y="3683000"/>
          <p14:tracePt t="22803" x="4597400" y="3683000"/>
          <p14:tracePt t="22819" x="4565650" y="3683000"/>
          <p14:tracePt t="22836" x="4508500" y="3683000"/>
          <p14:tracePt t="22853" x="4457700" y="3683000"/>
          <p14:tracePt t="22869" x="4432300" y="3683000"/>
          <p14:tracePt t="22885" x="4419600" y="3683000"/>
          <p14:tracePt t="22902" x="4413250" y="3695700"/>
          <p14:tracePt t="34583" x="4425950" y="3702050"/>
          <p14:tracePt t="34589" x="4521200" y="3721100"/>
          <p14:tracePt t="34600" x="4603750" y="3740150"/>
          <p14:tracePt t="34616" x="4692650" y="3778250"/>
          <p14:tracePt t="34632" x="4730750" y="3797300"/>
          <p14:tracePt t="34686" x="4737100" y="3797300"/>
          <p14:tracePt t="34696" x="4743450" y="3803650"/>
          <p14:tracePt t="34706" x="4749800" y="3816350"/>
          <p14:tracePt t="34717" x="4749800" y="3822700"/>
          <p14:tracePt t="34733" x="4762500" y="3854450"/>
          <p14:tracePt t="34749" x="4768850" y="3879850"/>
          <p14:tracePt t="34766" x="4775200" y="3886200"/>
          <p14:tracePt t="34769" x="4775200" y="3917950"/>
          <p14:tracePt t="34798" x="4787900" y="3949700"/>
          <p14:tracePt t="34815" x="4787900" y="3987800"/>
          <p14:tracePt t="34832" x="4794250" y="4032250"/>
          <p14:tracePt t="34835" x="4800600" y="4057650"/>
          <p14:tracePt t="34849" x="4800600" y="4070350"/>
          <p14:tracePt t="34865" x="4813300" y="4127500"/>
          <p14:tracePt t="34882" x="4826000" y="4152900"/>
          <p14:tracePt t="34898" x="4832350" y="4165600"/>
          <p14:tracePt t="34915" x="4832350" y="4191000"/>
          <p14:tracePt t="34932" x="4851400" y="4241800"/>
          <p14:tracePt t="34949" x="4857750" y="4279900"/>
          <p14:tracePt t="34965" x="4864100" y="4305300"/>
          <p14:tracePt t="34970" x="4864100" y="4330700"/>
          <p14:tracePt t="34984" x="4876800" y="4349750"/>
          <p14:tracePt t="34999" x="4876800" y="4356100"/>
          <p14:tracePt t="35002" x="4902200" y="4400550"/>
          <p14:tracePt t="35015" x="4933950" y="4457700"/>
          <p14:tracePt t="35033" x="4946650" y="4489450"/>
          <p14:tracePt t="35037" x="4959350" y="4521200"/>
          <p14:tracePt t="35049" x="4959350" y="4527550"/>
          <p14:tracePt t="35066" x="4972050" y="4584700"/>
          <p14:tracePt t="35070" x="4972050" y="4597400"/>
          <p14:tracePt t="35082" x="4978400" y="4629150"/>
          <p14:tracePt t="35098" x="4991100" y="4667250"/>
          <p14:tracePt t="35103" x="4991100" y="4705350"/>
          <p14:tracePt t="35115" x="4997450" y="4724400"/>
          <p14:tracePt t="35132" x="5016500" y="4806950"/>
          <p14:tracePt t="35135" x="5041900" y="4851400"/>
          <p14:tracePt t="35150" x="5048250" y="4883150"/>
          <p14:tracePt t="35165" x="5060950" y="4921250"/>
          <p14:tracePt t="35182" x="5067300" y="4953000"/>
          <p14:tracePt t="35200" x="5073650" y="4991100"/>
          <p14:tracePt t="35215" x="5080000" y="5016500"/>
          <p14:tracePt t="35234" x="5080000" y="5035550"/>
          <p14:tracePt t="35248" x="5080000" y="5041900"/>
          <p14:tracePt t="35265" x="5080000" y="5060950"/>
          <p14:tracePt t="35269" x="5086350" y="5067300"/>
          <p14:tracePt t="35282" x="5086350" y="5073650"/>
          <p14:tracePt t="35298" x="5086350" y="5086350"/>
          <p14:tracePt t="35320" x="5086350" y="5092700"/>
          <p14:tracePt t="35332" x="5086350" y="5105400"/>
          <p14:tracePt t="38397" x="5092700" y="5111750"/>
          <p14:tracePt t="38408" x="5105400" y="5111750"/>
          <p14:tracePt t="38419" x="5162550" y="5111750"/>
          <p14:tracePt t="38431" x="5213350" y="5111750"/>
          <p14:tracePt t="38448" x="5302250" y="5118100"/>
          <p14:tracePt t="38464" x="5353050" y="5124450"/>
          <p14:tracePt t="38469" x="5378450" y="5130800"/>
          <p14:tracePt t="38480" x="5397500" y="5130800"/>
          <p14:tracePt t="38497" x="5454650" y="5143500"/>
          <p14:tracePt t="38514" x="5505450" y="5156200"/>
          <p14:tracePt t="38530" x="5537200" y="5162550"/>
          <p14:tracePt t="38547" x="5594350" y="5175250"/>
          <p14:tracePt t="38564" x="5651500" y="5194300"/>
          <p14:tracePt t="38580" x="5695950" y="5213350"/>
          <p14:tracePt t="38597" x="5734050" y="5219700"/>
          <p14:tracePt t="38614" x="5803900" y="5251450"/>
          <p14:tracePt t="38631" x="5918200" y="5295900"/>
          <p14:tracePt t="38636" x="5924550" y="5295900"/>
          <p14:tracePt t="38647" x="5988050" y="5314950"/>
          <p14:tracePt t="38664" x="6064250" y="5346700"/>
          <p14:tracePt t="38669" x="6096000" y="5359400"/>
          <p14:tracePt t="38680" x="6115050" y="5365750"/>
          <p14:tracePt t="38697" x="6203950" y="5397500"/>
          <p14:tracePt t="38702" x="6248400" y="5429250"/>
          <p14:tracePt t="38714" x="6292850" y="5441950"/>
          <p14:tracePt t="38731" x="6375400" y="5486400"/>
          <p14:tracePt t="38751" x="6508750" y="5549900"/>
          <p14:tracePt t="38767" x="6629400" y="5581650"/>
          <p14:tracePt t="38769" x="6648450" y="5594350"/>
          <p14:tracePt t="38781" x="6724650" y="5619750"/>
          <p14:tracePt t="38797" x="6769100" y="5626100"/>
          <p14:tracePt t="38814" x="6819900" y="5638800"/>
          <p14:tracePt t="38832" x="6877050" y="5657850"/>
          <p14:tracePt t="38836" x="6883400" y="5664200"/>
          <p14:tracePt t="38847" x="6934200" y="5683250"/>
          <p14:tracePt t="38864" x="6978650" y="5695950"/>
          <p14:tracePt t="38881" x="7023100" y="5702300"/>
          <p14:tracePt t="38897" x="7080250" y="5727700"/>
          <p14:tracePt t="38902" x="7137400" y="5740400"/>
          <p14:tracePt t="38914" x="7175500" y="5746750"/>
          <p14:tracePt t="38932" x="7258050" y="5772150"/>
          <p14:tracePt t="38947" x="7308850" y="5778500"/>
          <p14:tracePt t="38964" x="7359650" y="5797550"/>
          <p14:tracePt t="38970" x="7391400" y="5803900"/>
          <p14:tracePt t="38971" x="7416800" y="5810250"/>
          <p14:tracePt t="38986" x="7473950" y="5816600"/>
          <p14:tracePt t="39002" x="7537450" y="5835650"/>
          <p14:tracePt t="39014" x="7613650" y="5842000"/>
          <p14:tracePt t="39033" x="7740650" y="5873750"/>
          <p14:tracePt t="39051" x="7816850" y="5886450"/>
          <p14:tracePt t="39064" x="7893050" y="5892800"/>
          <p14:tracePt t="39083" x="7924800" y="5892800"/>
          <p14:tracePt t="39097" x="7981950" y="5892800"/>
          <p14:tracePt t="39116" x="8051800" y="5911850"/>
          <p14:tracePt t="39119" x="8070850" y="5911850"/>
          <p14:tracePt t="39130" x="8102600" y="5911850"/>
          <p14:tracePt t="39148" x="8140700" y="5911850"/>
          <p14:tracePt t="39164" x="8153400" y="5911850"/>
          <p14:tracePt t="39198" x="8172450" y="5911850"/>
          <p14:tracePt t="39213" x="8185150" y="5911850"/>
          <p14:tracePt t="39231" x="8197850" y="5911850"/>
          <p14:tracePt t="39249" x="8229600" y="5905500"/>
          <p14:tracePt t="39267" x="8242300" y="5899150"/>
          <p14:tracePt t="39356" x="8255000" y="5892800"/>
          <p14:tracePt t="39368" x="8255000" y="5880100"/>
          <p14:tracePt t="39377" x="8261350" y="5873750"/>
          <p14:tracePt t="39486" x="8261350" y="5867400"/>
          <p14:tracePt t="39502" x="8261350" y="5861050"/>
          <p14:tracePt t="39507" x="8261350" y="5854700"/>
          <p14:tracePt t="39528" x="8261350" y="5848350"/>
          <p14:tracePt t="39542" x="8261350" y="5842000"/>
          <p14:tracePt t="39658" x="8261350" y="5835650"/>
          <p14:tracePt t="40477" x="8261350" y="5829300"/>
          <p14:tracePt t="40486" x="8248650" y="5835650"/>
          <p14:tracePt t="40489" x="8235950" y="5842000"/>
          <p14:tracePt t="40501" x="8204200" y="5861050"/>
          <p14:tracePt t="40514" x="8191500" y="5861050"/>
          <p14:tracePt t="40531" x="8147050" y="5899150"/>
          <p14:tracePt t="40536" x="8128000" y="5905500"/>
          <p14:tracePt t="40548" x="8115300" y="5924550"/>
          <p14:tracePt t="40563" x="8089900" y="5930900"/>
          <p14:tracePt t="40568" x="8070850" y="5930900"/>
          <p14:tracePt t="40581" x="8058150" y="5930900"/>
          <p14:tracePt t="40597" x="7981950" y="5949950"/>
          <p14:tracePt t="40613" x="7937500" y="5949950"/>
          <p14:tracePt t="40630" x="7886700" y="5962650"/>
          <p14:tracePt t="40647" x="7823200" y="5975350"/>
          <p14:tracePt t="40663" x="7778750" y="5981700"/>
          <p14:tracePt t="40680" x="7740650" y="5981700"/>
          <p14:tracePt t="40697" x="7721600" y="5981700"/>
          <p14:tracePt t="40713" x="7683500" y="5981700"/>
          <p14:tracePt t="40730" x="7626350" y="5994400"/>
          <p14:tracePt t="40735" x="7613650" y="5994400"/>
          <p14:tracePt t="40746" x="7569200" y="6007100"/>
          <p14:tracePt t="40763" x="7531100" y="6007100"/>
          <p14:tracePt t="40780" x="7480300" y="6013450"/>
          <p14:tracePt t="40796" x="7429500" y="6019800"/>
          <p14:tracePt t="40801" x="7391400" y="6026150"/>
          <p14:tracePt t="40813" x="7353300" y="6032500"/>
          <p14:tracePt t="40831" x="7308850" y="6038850"/>
          <p14:tracePt t="40846" x="7277100" y="6051550"/>
          <p14:tracePt t="40850" x="7270750" y="6051550"/>
          <p14:tracePt t="40864" x="7232650" y="6064250"/>
          <p14:tracePt t="40883" x="7194550" y="6076950"/>
          <p14:tracePt t="40896" x="7169150" y="6083300"/>
          <p14:tracePt t="40916" x="7137400" y="6096000"/>
          <p14:tracePt t="40930" x="7092950" y="6121400"/>
          <p14:tracePt t="40947" x="7067550" y="6127750"/>
          <p14:tracePt t="40963" x="7054850" y="6134100"/>
          <p14:tracePt t="40980" x="7029450" y="6134100"/>
          <p14:tracePt t="40997" x="6985000" y="6140450"/>
          <p14:tracePt t="41014" x="6908800" y="6153150"/>
          <p14:tracePt t="41017" x="6902450" y="6153150"/>
          <p14:tracePt t="41030" x="6864350" y="6172200"/>
          <p14:tracePt t="41047" x="6838950" y="6178550"/>
          <p14:tracePt t="41063" x="6832600" y="6178550"/>
          <p14:tracePt t="41079" x="6807200" y="6178550"/>
          <p14:tracePt t="4279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503293" y="886405"/>
            <a:ext cx="197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0" dirty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sz="2000" b="1" spc="-6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3884"/>
                </a:solidFill>
                <a:latin typeface="Arial"/>
                <a:cs typeface="Arial"/>
              </a:rPr>
              <a:t>properties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80661" y="6019800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Khan Academy</a:t>
            </a:r>
          </a:p>
        </p:txBody>
      </p:sp>
      <p:pic>
        <p:nvPicPr>
          <p:cNvPr id="2052" name="Picture 4" descr="Wave characteristics review (article) | Khan Acade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38" y="1600200"/>
            <a:ext cx="6467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14858" y="4605634"/>
                <a:ext cx="11238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858" y="4605634"/>
                <a:ext cx="1123834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3261" r="-5978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08006" y="5558135"/>
                <a:ext cx="198144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tx2"/>
                    </a:solidFill>
                  </a:rPr>
                  <a:t>v = speed of sound (m/s)</a:t>
                </a:r>
              </a:p>
              <a:p>
                <a:r>
                  <a:rPr lang="en-US" sz="1400" dirty="0" smtClean="0">
                    <a:solidFill>
                      <a:schemeClr val="tx2"/>
                    </a:solidFill>
                  </a:rPr>
                  <a:t>f = frequency (Hz)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wavelength (m)</a:t>
                </a:r>
                <a:endParaRPr 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06" y="5558135"/>
                <a:ext cx="1981440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923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0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19664" y="6108393"/>
            <a:ext cx="2372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http://www.animations.physics.unsw.edu.au/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1540" y="1006856"/>
            <a:ext cx="685546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1F48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Progressive </a:t>
            </a:r>
            <a:r>
              <a:rPr b="1" spc="-20" dirty="0">
                <a:solidFill>
                  <a:srgbClr val="1F48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pc="-5" dirty="0" smtClean="0">
                <a:solidFill>
                  <a:srgbClr val="1F48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continuously in medium in same direction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1879092"/>
            <a:ext cx="3220211" cy="3058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34200" y="1879092"/>
            <a:ext cx="4197095" cy="2772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2" name="TextBox 11"/>
          <p:cNvSpPr txBox="1"/>
          <p:nvPr/>
        </p:nvSpPr>
        <p:spPr>
          <a:xfrm>
            <a:off x="3408874" y="4996964"/>
            <a:ext cx="2961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Longitudinal waves in solid :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Transverse waves on a string: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85083" y="4740717"/>
                <a:ext cx="1138260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,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083" y="4740717"/>
                <a:ext cx="1138260" cy="818366"/>
              </a:xfrm>
              <a:prstGeom prst="rect">
                <a:avLst/>
              </a:prstGeom>
              <a:blipFill rotWithShape="0">
                <a:blip r:embed="rId6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98095" y="5559083"/>
                <a:ext cx="85677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95" y="5559083"/>
                <a:ext cx="856773" cy="8183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543800" y="4856600"/>
                <a:ext cx="21697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Elastic modulus (N)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density of solid (Kg/m</a:t>
                </a:r>
                <a:r>
                  <a:rPr lang="en-US" sz="1400" baseline="30000" dirty="0" smtClean="0">
                    <a:solidFill>
                      <a:schemeClr val="tx2"/>
                    </a:solidFill>
                  </a:rPr>
                  <a:t>3</a:t>
                </a:r>
                <a:r>
                  <a:rPr lang="en-US" sz="1400" dirty="0" smtClean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4856600"/>
                <a:ext cx="2169761" cy="523220"/>
              </a:xfrm>
              <a:prstGeom prst="rect">
                <a:avLst/>
              </a:prstGeom>
              <a:blipFill rotWithShape="0">
                <a:blip r:embed="rId8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49984" y="5658166"/>
                <a:ext cx="27640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</a:t>
                </a:r>
                <a:r>
                  <a:rPr lang="en-US" sz="1400" dirty="0">
                    <a:solidFill>
                      <a:schemeClr val="tx2"/>
                    </a:solidFill>
                  </a:rPr>
                  <a:t>T</a:t>
                </a:r>
                <a:r>
                  <a:rPr lang="en-US" sz="1400" dirty="0" smtClean="0">
                    <a:solidFill>
                      <a:schemeClr val="tx2"/>
                    </a:solidFill>
                  </a:rPr>
                  <a:t>ension of the string (Force) (N)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mass per unit length (Kg/m)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984" y="5658166"/>
                <a:ext cx="2764090" cy="523220"/>
              </a:xfrm>
              <a:prstGeom prst="rect">
                <a:avLst/>
              </a:prstGeom>
              <a:blipFill rotWithShape="0"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191000" y="1600200"/>
            <a:ext cx="5791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Impulse/ </a:t>
            </a:r>
            <a:r>
              <a:rPr spc="-5" dirty="0"/>
              <a:t>Impulsive</a:t>
            </a:r>
            <a:r>
              <a:rPr spc="-110" dirty="0"/>
              <a:t> </a:t>
            </a:r>
            <a:r>
              <a:rPr spc="-20" dirty="0"/>
              <a:t>wave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9140" y="1160779"/>
            <a:ext cx="76936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>
                <a:solidFill>
                  <a:schemeClr val="tx2"/>
                </a:solidFill>
              </a:rPr>
              <a:t>impulse will travel at the wave speed </a:t>
            </a:r>
            <a:r>
              <a:rPr lang="en-US" i="1" dirty="0">
                <a:solidFill>
                  <a:schemeClr val="tx2"/>
                </a:solidFill>
              </a:rPr>
              <a:t>v </a:t>
            </a:r>
            <a:r>
              <a:rPr lang="en-US" dirty="0">
                <a:solidFill>
                  <a:schemeClr val="tx2"/>
                </a:solidFill>
              </a:rPr>
              <a:t>and will retain its shape fairly </a:t>
            </a:r>
            <a:r>
              <a:rPr lang="en-US" dirty="0" smtClean="0">
                <a:solidFill>
                  <a:schemeClr val="tx2"/>
                </a:solidFill>
              </a:rPr>
              <a:t>well as </a:t>
            </a:r>
            <a:r>
              <a:rPr lang="en-US" dirty="0">
                <a:solidFill>
                  <a:schemeClr val="tx2"/>
                </a:solidFill>
              </a:rPr>
              <a:t>it moves down the rope</a:t>
            </a:r>
            <a:endParaRPr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TextBox 4"/>
          <p:cNvSpPr txBox="1"/>
          <p:nvPr/>
        </p:nvSpPr>
        <p:spPr>
          <a:xfrm>
            <a:off x="1719512" y="5839062"/>
            <a:ext cx="452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end : reversal of phase of reflected wave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05800" y="5839062"/>
            <a:ext cx="285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end : No phase reversal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0" y="2209800"/>
            <a:ext cx="8229600" cy="289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9000" y="865122"/>
            <a:ext cx="3300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F487C"/>
                </a:solidFill>
                <a:latin typeface="Calibri"/>
                <a:cs typeface="Calibri"/>
              </a:rPr>
              <a:t>Superposition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and</a:t>
            </a:r>
            <a:r>
              <a:rPr sz="2000" b="1" spc="-11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interference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1278" y="1439291"/>
            <a:ext cx="889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pulses on rope or string obey principle of superposition - the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displacement at any point is the sum of the displacements due to each pulse by itself.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7066" y="5105399"/>
            <a:ext cx="249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Pulses in same direction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7188" y="5105399"/>
            <a:ext cx="286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Pulses in different direction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89119" y="5105399"/>
            <a:ext cx="28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Pulses with different shapes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6116" y="848914"/>
            <a:ext cx="8334884" cy="175689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Standing</a:t>
            </a:r>
            <a:r>
              <a:rPr sz="2000" b="1" spc="-14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 or Stationary Wave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Combination of two waves </a:t>
            </a:r>
          </a:p>
          <a:p>
            <a:pPr marL="895350" indent="376238">
              <a:lnSpc>
                <a:spcPct val="100000"/>
              </a:lnSpc>
              <a:spcBef>
                <a:spcPts val="300"/>
              </a:spcBef>
              <a:buChar char="•"/>
              <a:tabLst>
                <a:tab pos="89535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Moving in opposite direction</a:t>
            </a:r>
            <a:endParaRPr sz="2000" dirty="0">
              <a:latin typeface="Arial"/>
              <a:cs typeface="Arial"/>
            </a:endParaRPr>
          </a:p>
          <a:p>
            <a:pPr marL="895350" indent="376238">
              <a:lnSpc>
                <a:spcPct val="100000"/>
              </a:lnSpc>
              <a:spcBef>
                <a:spcPts val="300"/>
              </a:spcBef>
              <a:buChar char="•"/>
              <a:tabLst>
                <a:tab pos="89535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Each wave has same amplitude and </a:t>
            </a:r>
            <a:r>
              <a:rPr sz="2000" spc="-15" dirty="0" smtClean="0">
                <a:solidFill>
                  <a:srgbClr val="003884"/>
                </a:solidFill>
                <a:latin typeface="Arial"/>
                <a:cs typeface="Arial"/>
              </a:rPr>
              <a:t>frequency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pic>
        <p:nvPicPr>
          <p:cNvPr id="3074" name="Picture 2" descr="https://upload.wikimedia.org/wikipedia/commons/7/7d/Standing_wave_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19400"/>
            <a:ext cx="714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29000" y="52578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A standing wave </a:t>
            </a:r>
            <a:r>
              <a:rPr lang="en-US" dirty="0">
                <a:latin typeface="Arial" panose="020B0604020202020204" pitchFamily="34" charset="0"/>
              </a:rPr>
              <a:t>(black)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depicted as the sum of two propagating waves traveling in opposite directions (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red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 and blue).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Waves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6116" y="848914"/>
            <a:ext cx="8334884" cy="175689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Standing</a:t>
            </a:r>
            <a:r>
              <a:rPr sz="2000" b="1" spc="-14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 or Stationary Wave</a:t>
            </a: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  <a:p>
            <a:pPr marL="698500" indent="-228600">
              <a:spcBef>
                <a:spcPts val="300"/>
              </a:spcBef>
              <a:buFontTx/>
              <a:buChar char="•"/>
              <a:tabLst>
                <a:tab pos="697865" algn="l"/>
                <a:tab pos="698500" algn="l"/>
              </a:tabLst>
            </a:pP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Amplitude displacement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minimum </a:t>
            </a: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-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Node</a:t>
            </a:r>
            <a:endParaRPr lang="en-US" sz="2000" dirty="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Amplitude displacement maximum - Antinode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pic>
        <p:nvPicPr>
          <p:cNvPr id="5122" name="Picture 2" descr="PHY C15: Stationary Waves (Intro) – ProDuckThiev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73" y="2971800"/>
            <a:ext cx="690062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09120" y="6019800"/>
            <a:ext cx="1683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ProDuckTheives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72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0" y="1004187"/>
            <a:ext cx="15100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sz="2000" b="1" spc="-8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0" y="1449699"/>
            <a:ext cx="7315709" cy="834203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Longitudinal</a:t>
            </a:r>
            <a:r>
              <a:rPr sz="2000" spc="-2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solidFill>
                  <a:srgbClr val="003884"/>
                </a:solidFill>
                <a:latin typeface="Arial"/>
                <a:cs typeface="Arial"/>
              </a:rPr>
              <a:t>Travels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solid,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liquid,</a:t>
            </a:r>
            <a:r>
              <a:rPr sz="2000" spc="-5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gas</a:t>
            </a: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90800"/>
            <a:ext cx="6704949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1145815"/>
            <a:ext cx="7010909" cy="16036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Wave Propagation in two dimensions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1" y="1449699"/>
            <a:ext cx="4611370" cy="7444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Example: Water waves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pic>
        <p:nvPicPr>
          <p:cNvPr id="1026" name="Picture 2" descr="photo of water w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5055960" cy="379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240857" y="6015672"/>
            <a:ext cx="1955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Resonance BlogSpot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1145815"/>
            <a:ext cx="7010909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Wave Propagation in three dimensions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1" y="1449699"/>
            <a:ext cx="4611370" cy="7444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Example: Sound waves or light waves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5800" y="2480481"/>
            <a:ext cx="5334000" cy="3229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5574258"/>
            <a:ext cx="328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loudspeaker - Point source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7600" y="5574258"/>
            <a:ext cx="426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 of loudspeakers - Cylindrical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3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2600" y="2282130"/>
            <a:ext cx="2272283" cy="3354324"/>
          </a:xfrm>
          <a:prstGeom prst="rect">
            <a:avLst/>
          </a:prstGeom>
          <a:blipFill>
            <a:blip r:embed="rId3" cstate="print"/>
            <a:srcRect/>
            <a:stretch>
              <a:fillRect l="-1006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1" y="1145815"/>
            <a:ext cx="3260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solidFill>
                  <a:srgbClr val="003884"/>
                </a:solidFill>
                <a:latin typeface="Arial"/>
                <a:cs typeface="Arial"/>
              </a:rPr>
              <a:t>R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eflection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8490" y="1449699"/>
            <a:ext cx="8687310" cy="1821653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Sound waves reflected back to the source when encountered by a barrier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Principle -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Image</a:t>
            </a:r>
            <a:r>
              <a:rPr sz="2000" spc="-3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source</a:t>
            </a: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Example : Whisper gallery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pic>
        <p:nvPicPr>
          <p:cNvPr id="4098" name="Picture 2" descr="The acoustics of eavesdropping: How curved ceilings and walls redirect and  amplify soun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29000"/>
            <a:ext cx="3902456" cy="26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"/>
            <a:ext cx="12184379" cy="6842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26777" y="1143000"/>
            <a:ext cx="5552529" cy="4649478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98450" marR="5080" indent="-285750">
              <a:lnSpc>
                <a:spcPts val="191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r>
              <a:rPr spc="-10" dirty="0">
                <a:solidFill>
                  <a:srgbClr val="003884"/>
                </a:solidFill>
                <a:latin typeface="Arial"/>
                <a:cs typeface="Arial"/>
              </a:rPr>
              <a:t>Understand </a:t>
            </a:r>
            <a:r>
              <a:rPr spc="-5" dirty="0">
                <a:solidFill>
                  <a:srgbClr val="003884"/>
                </a:solidFill>
                <a:latin typeface="Arial"/>
                <a:cs typeface="Arial"/>
              </a:rPr>
              <a:t>the </a:t>
            </a:r>
            <a:r>
              <a:rPr spc="-10" dirty="0">
                <a:solidFill>
                  <a:srgbClr val="003884"/>
                </a:solidFill>
                <a:latin typeface="Arial"/>
                <a:cs typeface="Arial"/>
              </a:rPr>
              <a:t>concept </a:t>
            </a:r>
            <a:r>
              <a:rPr spc="-5" dirty="0">
                <a:solidFill>
                  <a:srgbClr val="003884"/>
                </a:solidFill>
                <a:latin typeface="Arial"/>
                <a:cs typeface="Arial"/>
              </a:rPr>
              <a:t>of </a:t>
            </a:r>
            <a:r>
              <a:rPr b="1" spc="-5" dirty="0">
                <a:solidFill>
                  <a:srgbClr val="003884"/>
                </a:solidFill>
                <a:latin typeface="Arial"/>
                <a:cs typeface="Arial"/>
              </a:rPr>
              <a:t>wave </a:t>
            </a:r>
            <a:r>
              <a:rPr spc="-10" dirty="0">
                <a:solidFill>
                  <a:srgbClr val="003884"/>
                </a:solidFill>
                <a:latin typeface="Arial"/>
                <a:cs typeface="Arial"/>
              </a:rPr>
              <a:t>and </a:t>
            </a:r>
            <a:r>
              <a:rPr spc="-5" dirty="0">
                <a:solidFill>
                  <a:srgbClr val="003884"/>
                </a:solidFill>
                <a:latin typeface="Arial"/>
                <a:cs typeface="Arial"/>
              </a:rPr>
              <a:t>the </a:t>
            </a:r>
            <a:r>
              <a:rPr spc="-10" dirty="0">
                <a:solidFill>
                  <a:srgbClr val="003884"/>
                </a:solidFill>
                <a:latin typeface="Arial"/>
                <a:cs typeface="Arial"/>
              </a:rPr>
              <a:t>relationship </a:t>
            </a:r>
            <a:r>
              <a:rPr spc="-15" dirty="0" smtClean="0">
                <a:solidFill>
                  <a:srgbClr val="003884"/>
                </a:solidFill>
                <a:latin typeface="Arial"/>
                <a:cs typeface="Arial"/>
              </a:rPr>
              <a:t>between </a:t>
            </a:r>
            <a:r>
              <a:rPr spc="-15" dirty="0">
                <a:solidFill>
                  <a:srgbClr val="003884"/>
                </a:solidFill>
                <a:latin typeface="Arial"/>
                <a:cs typeface="Arial"/>
              </a:rPr>
              <a:t>wave </a:t>
            </a:r>
            <a:r>
              <a:rPr b="1" spc="-5" dirty="0">
                <a:solidFill>
                  <a:srgbClr val="003884"/>
                </a:solidFill>
                <a:latin typeface="Arial"/>
                <a:cs typeface="Arial"/>
              </a:rPr>
              <a:t>speed</a:t>
            </a:r>
            <a:r>
              <a:rPr spc="-5" dirty="0">
                <a:solidFill>
                  <a:srgbClr val="003884"/>
                </a:solidFill>
                <a:latin typeface="Arial"/>
                <a:cs typeface="Arial"/>
              </a:rPr>
              <a:t>, </a:t>
            </a:r>
            <a:r>
              <a:rPr b="1" spc="-5" dirty="0">
                <a:solidFill>
                  <a:srgbClr val="003884"/>
                </a:solidFill>
                <a:latin typeface="Arial"/>
                <a:cs typeface="Arial"/>
              </a:rPr>
              <a:t>wavelength </a:t>
            </a:r>
            <a:r>
              <a:rPr spc="-10" dirty="0">
                <a:solidFill>
                  <a:srgbClr val="003884"/>
                </a:solidFill>
                <a:latin typeface="Arial"/>
                <a:cs typeface="Arial"/>
              </a:rPr>
              <a:t>and</a:t>
            </a:r>
            <a:r>
              <a:rPr spc="-4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b="1" spc="-5" dirty="0" smtClean="0">
                <a:solidFill>
                  <a:srgbClr val="003884"/>
                </a:solidFill>
                <a:latin typeface="Arial"/>
                <a:cs typeface="Arial"/>
              </a:rPr>
              <a:t>frequency</a:t>
            </a:r>
            <a:endParaRPr lang="en-US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191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endParaRPr lang="en-US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9085" marR="97155" indent="-285750">
              <a:lnSpc>
                <a:spcPct val="88000"/>
              </a:lnSpc>
              <a:spcBef>
                <a:spcPts val="359"/>
              </a:spcBef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Understand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concept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harmonic motion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and  resonance frequency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a </a:t>
            </a:r>
            <a:r>
              <a:rPr lang="en-US" b="1" spc="-10" dirty="0">
                <a:solidFill>
                  <a:schemeClr val="tx2"/>
                </a:solidFill>
                <a:latin typeface="Arial"/>
                <a:cs typeface="Arial"/>
              </a:rPr>
              <a:t>spring-mass-damper 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system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98450" marR="455295" indent="-285750">
              <a:lnSpc>
                <a:spcPts val="1910"/>
              </a:lnSpc>
              <a:buFont typeface="Arial" panose="020B0604020202020204" pitchFamily="34" charset="0"/>
              <a:buChar char="•"/>
            </a:pP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Understand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principles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sound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reflection</a:t>
            </a:r>
            <a:r>
              <a:rPr lang="en-US" spc="-5" dirty="0" smtClean="0">
                <a:solidFill>
                  <a:schemeClr val="tx2"/>
                </a:solidFill>
                <a:latin typeface="Arial"/>
                <a:cs typeface="Arial"/>
              </a:rPr>
              <a:t>, </a:t>
            </a:r>
            <a:r>
              <a:rPr lang="en-US" b="1" spc="-5" dirty="0" smtClean="0">
                <a:solidFill>
                  <a:schemeClr val="tx2"/>
                </a:solidFill>
                <a:latin typeface="Arial"/>
                <a:cs typeface="Arial"/>
              </a:rPr>
              <a:t>refraction,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b="1" spc="-5" dirty="0" smtClean="0">
                <a:solidFill>
                  <a:schemeClr val="tx2"/>
                </a:solidFill>
                <a:latin typeface="Arial"/>
                <a:cs typeface="Arial"/>
              </a:rPr>
              <a:t>diffraction, interference and Doppler effect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98450" marR="389255" indent="-285750">
              <a:lnSpc>
                <a:spcPct val="880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Be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able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to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perform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basic calculations regarding  quantities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such as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resonance frequencies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, 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acoustic impedance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or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acoustic</a:t>
            </a:r>
            <a:r>
              <a:rPr lang="en-US" b="1" spc="-14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energy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98450" marR="508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Be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able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to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perform </a:t>
            </a:r>
            <a:r>
              <a:rPr lang="en-US" spc="-10" dirty="0">
                <a:solidFill>
                  <a:schemeClr val="tx2"/>
                </a:solidFill>
                <a:latin typeface="Arial"/>
                <a:cs typeface="Arial"/>
              </a:rPr>
              <a:t>basic calculations regarding the  design </a:t>
            </a:r>
            <a:r>
              <a:rPr lang="en-US" spc="-5" dirty="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lang="en-US" b="1" spc="-5" dirty="0">
                <a:solidFill>
                  <a:schemeClr val="tx2"/>
                </a:solidFill>
                <a:latin typeface="Arial"/>
                <a:cs typeface="Arial"/>
              </a:rPr>
              <a:t>acoustic</a:t>
            </a:r>
            <a:r>
              <a:rPr lang="en-US" b="1" spc="-85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b="1" spc="-5" dirty="0" smtClean="0">
                <a:solidFill>
                  <a:schemeClr val="tx2"/>
                </a:solidFill>
                <a:latin typeface="Arial"/>
                <a:cs typeface="Arial"/>
              </a:rPr>
              <a:t>resonators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788" y="685800"/>
            <a:ext cx="259861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Learning Objectives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00516" y="1368552"/>
            <a:ext cx="3043426" cy="370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20"/>
    </mc:Choice>
    <mc:Fallback xmlns="">
      <p:transition spd="slow" advTm="415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796" x="4699000" y="1771650"/>
          <p14:tracePt t="13241" x="4730750" y="1803400"/>
          <p14:tracePt t="13246" x="4762500" y="1822450"/>
          <p14:tracePt t="13254" x="4775200" y="1828800"/>
          <p14:tracePt t="13271" x="5054600" y="1968500"/>
          <p14:tracePt t="13288" x="5251450" y="2070100"/>
          <p14:tracePt t="13304" x="5283200" y="2095500"/>
          <p14:tracePt t="13321" x="5289550" y="2108200"/>
          <p14:tracePt t="13338" x="5289550" y="2114550"/>
          <p14:tracePt t="13357" x="5289550" y="2165350"/>
          <p14:tracePt t="13359" x="5289550" y="2171700"/>
          <p14:tracePt t="13371" x="5289550" y="2235200"/>
          <p14:tracePt t="13390" x="5289550" y="2324100"/>
          <p14:tracePt t="13405" x="5289550" y="2330450"/>
          <p14:tracePt t="13423" x="5289550" y="2432050"/>
          <p14:tracePt t="13439" x="5289550" y="2463800"/>
          <p14:tracePt t="13454" x="5283200" y="2533650"/>
          <p14:tracePt t="13471" x="5257800" y="2616200"/>
          <p14:tracePt t="13487" x="5226050" y="2705100"/>
          <p14:tracePt t="13504" x="5207000" y="2755900"/>
          <p14:tracePt t="13521" x="5194300" y="2781300"/>
          <p14:tracePt t="13538" x="5175250" y="2819400"/>
          <p14:tracePt t="13554" x="5156200" y="2857500"/>
          <p14:tracePt t="13571" x="5143500" y="2870200"/>
          <p14:tracePt t="13587" x="5124450" y="2895600"/>
          <p14:tracePt t="13604" x="5092700" y="2914650"/>
          <p14:tracePt t="13621" x="5041900" y="2952750"/>
          <p14:tracePt t="13623" x="4972050" y="2978150"/>
          <p14:tracePt t="13638" x="4946650" y="2997200"/>
          <p14:tracePt t="13654" x="4845050" y="3041650"/>
          <p14:tracePt t="13671" x="4794250" y="3060700"/>
          <p14:tracePt t="13689" x="4699000" y="3098800"/>
          <p14:tracePt t="13706" x="4648200" y="3098800"/>
          <p14:tracePt t="13721" x="4591050" y="3111500"/>
          <p14:tracePt t="13737" x="4559300" y="3111500"/>
          <p14:tracePt t="13754" x="4521200" y="3111500"/>
          <p14:tracePt t="13771" x="4502150" y="3111500"/>
          <p14:tracePt t="13787" x="4495800" y="3111500"/>
          <p14:tracePt t="14319" x="4489450" y="3111500"/>
          <p14:tracePt t="15506" x="4483100" y="3111500"/>
          <p14:tracePt t="20544" x="4483100" y="3105150"/>
          <p14:tracePt t="20554" x="4514850" y="3092450"/>
          <p14:tracePt t="20560" x="4540250" y="3092450"/>
          <p14:tracePt t="20573" x="4584700" y="3079750"/>
          <p14:tracePt t="20585" x="4622800" y="3067050"/>
          <p14:tracePt t="20602" x="4679950" y="3067050"/>
          <p14:tracePt t="20620" x="4762500" y="3067050"/>
          <p14:tracePt t="20636" x="4838700" y="3067050"/>
          <p14:tracePt t="20652" x="4921250" y="3067050"/>
          <p14:tracePt t="20671" x="4972050" y="3067050"/>
          <p14:tracePt t="20685" x="5048250" y="3092450"/>
          <p14:tracePt t="20704" x="5143500" y="3136900"/>
          <p14:tracePt t="20720" x="5213350" y="3200400"/>
          <p14:tracePt t="20723" x="5238750" y="3200400"/>
          <p14:tracePt t="20735" x="5289550" y="3257550"/>
          <p14:tracePt t="20752" x="5365750" y="3327400"/>
          <p14:tracePt t="20769" x="5429250" y="3397250"/>
          <p14:tracePt t="20786" x="5499100" y="3505200"/>
          <p14:tracePt t="20802" x="5524500" y="3543300"/>
          <p14:tracePt t="20819" x="5530850" y="3581400"/>
          <p14:tracePt t="20822" x="5543550" y="3600450"/>
          <p14:tracePt t="20835" x="5543550" y="3613150"/>
          <p14:tracePt t="20852" x="5556250" y="3663950"/>
          <p14:tracePt t="20869" x="5556250" y="3683000"/>
          <p14:tracePt t="20885" x="5562600" y="3721100"/>
          <p14:tracePt t="20902" x="5562600" y="3759200"/>
          <p14:tracePt t="20918" x="5568950" y="3784600"/>
          <p14:tracePt t="20923" x="5568950" y="3790950"/>
          <p14:tracePt t="20935" x="5568950" y="3810000"/>
          <p14:tracePt t="20952" x="5568950" y="3822700"/>
          <p14:tracePt t="20969" x="5568950" y="3835400"/>
          <p14:tracePt t="20985" x="5568950" y="3848100"/>
          <p14:tracePt t="21003" x="5568950" y="3854450"/>
          <p14:tracePt t="21028" x="5568950" y="3860800"/>
          <p14:tracePt t="21040" x="5562600" y="3867150"/>
          <p14:tracePt t="21052" x="5556250" y="3873500"/>
          <p14:tracePt t="21071" x="5518150" y="3898900"/>
          <p14:tracePt t="21085" x="5480050" y="3905250"/>
          <p14:tracePt t="21101" x="5454650" y="3924300"/>
          <p14:tracePt t="21120" x="5410200" y="3937000"/>
          <p14:tracePt t="21135" x="5391150" y="3937000"/>
          <p14:tracePt t="21169" x="5384800" y="3937000"/>
          <p14:tracePt t="21185" x="5378450" y="3937000"/>
          <p14:tracePt t="22698" x="5372100" y="3937000"/>
          <p14:tracePt t="23039" x="5372100" y="3930650"/>
          <p14:tracePt t="23829" x="5372100" y="3924300"/>
          <p14:tracePt t="23849" x="5365750" y="3917950"/>
          <p14:tracePt t="26802" x="5372100" y="3917950"/>
          <p14:tracePt t="26804" x="5378450" y="3917950"/>
          <p14:tracePt t="26816" x="5384800" y="3917950"/>
          <p14:tracePt t="26834" x="5397500" y="3917950"/>
          <p14:tracePt t="27053" x="5410200" y="3917950"/>
          <p14:tracePt t="27073" x="5422900" y="3911600"/>
          <p14:tracePt t="27083" x="5435600" y="3898900"/>
          <p14:tracePt t="27089" x="5441950" y="3898900"/>
          <p14:tracePt t="27100" x="5461000" y="3892550"/>
          <p14:tracePt t="27117" x="5505450" y="3879850"/>
          <p14:tracePt t="27134" x="5537200" y="3879850"/>
          <p14:tracePt t="27137" x="5607050" y="3873500"/>
          <p14:tracePt t="27150" x="5607050" y="3867150"/>
          <p14:tracePt t="27166" x="5695950" y="3867150"/>
          <p14:tracePt t="27171" x="5715000" y="3867150"/>
          <p14:tracePt t="27183" x="5791200" y="3867150"/>
          <p14:tracePt t="27200" x="5861050" y="3867150"/>
          <p14:tracePt t="27206" x="5892800" y="3867150"/>
          <p14:tracePt t="27216" x="5899150" y="3867150"/>
          <p14:tracePt t="27233" x="5988050" y="3879850"/>
          <p14:tracePt t="27249" x="6032500" y="3886200"/>
          <p14:tracePt t="27268" x="6121400" y="3905250"/>
          <p14:tracePt t="27285" x="6216650" y="3924300"/>
          <p14:tracePt t="27301" x="6305550" y="3949700"/>
          <p14:tracePt t="27305" x="6330950" y="3962400"/>
          <p14:tracePt t="27316" x="6375400" y="3968750"/>
          <p14:tracePt t="27333" x="6407150" y="3981450"/>
          <p14:tracePt t="27349" x="6451600" y="3981450"/>
          <p14:tracePt t="27366" x="6508750" y="3987800"/>
          <p14:tracePt t="27371" x="6521450" y="3987800"/>
          <p14:tracePt t="27383" x="6553200" y="3987800"/>
          <p14:tracePt t="27400" x="6591300" y="3987800"/>
          <p14:tracePt t="27416" x="6648450" y="3987800"/>
          <p14:tracePt t="27433" x="6711950" y="3987800"/>
          <p14:tracePt t="27438" x="6775450" y="3987800"/>
          <p14:tracePt t="27449" x="6813550" y="4000500"/>
          <p14:tracePt t="27467" x="6896100" y="4019550"/>
          <p14:tracePt t="27483" x="6946900" y="4025900"/>
          <p14:tracePt t="27500" x="7042150" y="4044950"/>
          <p14:tracePt t="27521" x="7086600" y="4057650"/>
          <p14:tracePt t="27536" x="7124700" y="4064000"/>
          <p14:tracePt t="27550" x="7200900" y="4095750"/>
          <p14:tracePt t="27566" x="7296150" y="4146550"/>
          <p14:tracePt t="27570" x="7315200" y="4146550"/>
          <p14:tracePt t="27583" x="7378700" y="4152900"/>
          <p14:tracePt t="27600" x="7454900" y="4171950"/>
          <p14:tracePt t="27620" x="7505700" y="4191000"/>
          <p14:tracePt t="27633" x="7607300" y="4222750"/>
          <p14:tracePt t="27653" x="7766050" y="4260850"/>
          <p14:tracePt t="27666" x="7861300" y="4298950"/>
          <p14:tracePt t="27684" x="7937500" y="4349750"/>
          <p14:tracePt t="27687" x="7956550" y="4356100"/>
          <p14:tracePt t="27700" x="7969250" y="4362450"/>
          <p14:tracePt t="27718" x="8039100" y="4413250"/>
          <p14:tracePt t="27733" x="8058150" y="4425950"/>
          <p14:tracePt t="27749" x="8083550" y="4457700"/>
          <p14:tracePt t="27766" x="8102600" y="4489450"/>
          <p14:tracePt t="27784" x="8134350" y="4559300"/>
          <p14:tracePt t="27800" x="8166100" y="4622800"/>
          <p14:tracePt t="27816" x="8172450" y="4660900"/>
          <p14:tracePt t="27833" x="8197850" y="4711700"/>
          <p14:tracePt t="27849" x="8229600" y="4787900"/>
          <p14:tracePt t="27866" x="8235950" y="4826000"/>
          <p14:tracePt t="27883" x="8242300" y="4851400"/>
          <p14:tracePt t="27900" x="8242300" y="4870450"/>
          <p14:tracePt t="27916" x="8242300" y="4876800"/>
          <p14:tracePt t="27920" x="8242300" y="4889500"/>
          <p14:tracePt t="27933" x="8242300" y="4914900"/>
          <p14:tracePt t="27949" x="8216900" y="4965700"/>
          <p14:tracePt t="27954" x="8216900" y="4978400"/>
          <p14:tracePt t="27966" x="8210550" y="4991100"/>
          <p14:tracePt t="27983" x="8197850" y="5003800"/>
          <p14:tracePt t="27985" x="8191500" y="5016500"/>
          <p14:tracePt t="28042" x="8185150" y="5022850"/>
          <p14:tracePt t="28061" x="8178800" y="5022850"/>
          <p14:tracePt t="39987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895963"/>
            <a:ext cx="3287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solidFill>
                  <a:srgbClr val="003884"/>
                </a:solidFill>
                <a:latin typeface="Arial"/>
                <a:cs typeface="Arial"/>
              </a:rPr>
              <a:t>R</a:t>
            </a:r>
            <a:r>
              <a:rPr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efraction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0699" y="1355720"/>
            <a:ext cx="7087109" cy="372538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Change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in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speed of</a:t>
            </a:r>
            <a:r>
              <a:rPr sz="2000" spc="-10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6"/>
          <p:cNvSpPr/>
          <p:nvPr/>
        </p:nvSpPr>
        <p:spPr>
          <a:xfrm>
            <a:off x="2682976" y="1796281"/>
            <a:ext cx="8642553" cy="302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1981200" y="4912371"/>
            <a:ext cx="3581400" cy="61747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>
            <a:lvl1pPr marL="0">
              <a:defRPr sz="1800" b="0" i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69900">
              <a:spcBef>
                <a:spcPts val="495"/>
              </a:spcBef>
              <a:tabLst>
                <a:tab pos="812165" algn="l"/>
                <a:tab pos="812800" algn="l"/>
              </a:tabLst>
            </a:pPr>
            <a:r>
              <a:rPr lang="en-US" kern="0" dirty="0" smtClean="0">
                <a:solidFill>
                  <a:schemeClr val="tx2"/>
                </a:solidFill>
              </a:rPr>
              <a:t>Light wave passes from one medium to another </a:t>
            </a:r>
            <a:endParaRPr lang="en-US" kern="0" dirty="0">
              <a:solidFill>
                <a:schemeClr val="tx2"/>
              </a:solidFill>
            </a:endParaRPr>
          </a:p>
        </p:txBody>
      </p:sp>
      <p:sp>
        <p:nvSpPr>
          <p:cNvPr id="10" name="object 5"/>
          <p:cNvSpPr txBox="1">
            <a:spLocks/>
          </p:cNvSpPr>
          <p:nvPr/>
        </p:nvSpPr>
        <p:spPr>
          <a:xfrm>
            <a:off x="5791200" y="4912371"/>
            <a:ext cx="2669901" cy="11714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>
            <a:lvl1pPr marL="0">
              <a:defRPr sz="1800" b="0" i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>
                <a:solidFill>
                  <a:schemeClr val="tx2"/>
                </a:solidFill>
              </a:rPr>
              <a:t>Sound waves </a:t>
            </a:r>
            <a:r>
              <a:rPr lang="en-US" dirty="0">
                <a:solidFill>
                  <a:schemeClr val="tx2"/>
                </a:solidFill>
              </a:rPr>
              <a:t>in the atmosphere when</a:t>
            </a:r>
          </a:p>
          <a:p>
            <a:r>
              <a:rPr lang="en-US" dirty="0">
                <a:solidFill>
                  <a:schemeClr val="tx2"/>
                </a:solidFill>
              </a:rPr>
              <a:t>temperature varies with height</a:t>
            </a:r>
            <a:r>
              <a:rPr lang="en-US" kern="0" dirty="0" smtClean="0">
                <a:solidFill>
                  <a:schemeClr val="tx2"/>
                </a:solidFill>
              </a:rPr>
              <a:t> </a:t>
            </a:r>
            <a:endParaRPr lang="en-US" kern="0" dirty="0">
              <a:solidFill>
                <a:schemeClr val="tx2"/>
              </a:solidFill>
            </a:endParaRPr>
          </a:p>
        </p:txBody>
      </p:sp>
      <p:sp>
        <p:nvSpPr>
          <p:cNvPr id="11" name="object 5"/>
          <p:cNvSpPr txBox="1">
            <a:spLocks/>
          </p:cNvSpPr>
          <p:nvPr/>
        </p:nvSpPr>
        <p:spPr>
          <a:xfrm>
            <a:off x="8689701" y="4823104"/>
            <a:ext cx="2669901" cy="617477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>
            <a:lvl1pPr marL="0">
              <a:defRPr sz="1800" b="0" i="0">
                <a:solidFill>
                  <a:srgbClr val="003884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Sound </a:t>
            </a:r>
            <a:r>
              <a:rPr lang="en-US" dirty="0"/>
              <a:t>traveling against the wind</a:t>
            </a:r>
            <a:endParaRPr lang="en-US" kern="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895963"/>
            <a:ext cx="565596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solidFill>
                  <a:srgbClr val="003884"/>
                </a:solidFill>
                <a:latin typeface="Arial"/>
                <a:cs typeface="Arial"/>
              </a:rPr>
              <a:t>D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iffraction</a:t>
            </a: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9956" y="1335022"/>
            <a:ext cx="8563444" cy="141128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Bending of waves around the corners of obstacle or through an aperture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354965" algn="l"/>
                <a:tab pos="355600" algn="l"/>
              </a:tabLst>
            </a:pPr>
            <a:endParaRPr lang="en-US" sz="2000" spc="-5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opening in relation to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wavelength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determines the amount of diffraction.</a:t>
            </a:r>
            <a:endParaRPr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pic>
        <p:nvPicPr>
          <p:cNvPr id="3080" name="Picture 8" descr="Diffraction - Wave Behaviour RAF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60342"/>
            <a:ext cx="4549541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schoolphysics.co.uk/age14-16/Wave%20properties/text/Diffraction_/images/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733800"/>
            <a:ext cx="4774587" cy="192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230489" y="6019800"/>
            <a:ext cx="1989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Wave </a:t>
            </a:r>
            <a:r>
              <a:rPr lang="en-US" sz="1200" dirty="0" err="1" smtClean="0"/>
              <a:t>Behaviour</a:t>
            </a:r>
            <a:r>
              <a:rPr lang="en-US" sz="1200" dirty="0" smtClean="0"/>
              <a:t> Raft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544" y="865122"/>
            <a:ext cx="1219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aves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895963"/>
            <a:ext cx="36283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solidFill>
                  <a:srgbClr val="003884"/>
                </a:solidFill>
                <a:latin typeface="Arial"/>
                <a:cs typeface="Arial"/>
              </a:rPr>
              <a:t>I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nterference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1" y="1199848"/>
            <a:ext cx="8001509" cy="1103507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Two traveling in the same medium will interfere with each other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Constructive or Destructive Interference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400" y="2667000"/>
            <a:ext cx="4258055" cy="332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24400" y="5943600"/>
            <a:ext cx="288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Representation </a:t>
            </a:r>
            <a:r>
              <a:rPr sz="1800" spc="-5" dirty="0">
                <a:latin typeface="Calibri"/>
                <a:cs typeface="Calibri"/>
              </a:rPr>
              <a:t>via </a:t>
            </a:r>
            <a:r>
              <a:rPr sz="1800" spc="-15" dirty="0">
                <a:latin typeface="Calibri"/>
                <a:cs typeface="Calibri"/>
              </a:rPr>
              <a:t>water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wave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8" name="TextBox 7"/>
          <p:cNvSpPr txBox="1"/>
          <p:nvPr/>
        </p:nvSpPr>
        <p:spPr>
          <a:xfrm>
            <a:off x="9158797" y="6011323"/>
            <a:ext cx="3033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https://www.youtube.com/watch?v=D7aftTF--</a:t>
            </a:r>
            <a:r>
              <a:rPr lang="en-US" sz="1100" dirty="0" smtClean="0">
                <a:hlinkClick r:id="rId3"/>
              </a:rPr>
              <a:t>5w</a:t>
            </a:r>
            <a:endParaRPr lang="en-US" sz="1100" dirty="0" smtClean="0"/>
          </a:p>
          <a:p>
            <a:endParaRPr 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811" y="736472"/>
            <a:ext cx="1214755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Sound  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Wave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6116" y="848914"/>
            <a:ext cx="526478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Doppler</a:t>
            </a:r>
            <a:r>
              <a:rPr sz="2000" b="1" spc="-5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effect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24" name="TextBox 23"/>
          <p:cNvSpPr txBox="1"/>
          <p:nvPr/>
        </p:nvSpPr>
        <p:spPr>
          <a:xfrm>
            <a:off x="3429000" y="1524000"/>
            <a:ext cx="889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Apparent shift in frequency when either the sound source or observer is in motion  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Speeding-car-horn_doppler_effect_sample.og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4718" y="3529925"/>
            <a:ext cx="487363" cy="487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29000" y="3529925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26" y="2209345"/>
            <a:ext cx="47625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9659704" y="6023213"/>
            <a:ext cx="2532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Wikipedia and </a:t>
            </a:r>
            <a:r>
              <a:rPr lang="en-US" sz="1200" dirty="0" err="1" smtClean="0"/>
              <a:t>Charly</a:t>
            </a:r>
            <a:r>
              <a:rPr lang="en-US" sz="1200" dirty="0" smtClean="0"/>
              <a:t> Whisky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95221" y="4278999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Apparent frequency when Source at rest, observer in motion: 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95221" y="4911938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Apparent frequency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Observer at rest, source in motion:  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76116" y="5590352"/>
                <a:ext cx="26114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𝒇𝒔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</a:t>
                </a:r>
                <a:r>
                  <a:rPr lang="en-US" sz="1400" dirty="0">
                    <a:solidFill>
                      <a:schemeClr val="tx2"/>
                    </a:solidFill>
                  </a:rPr>
                  <a:t>frequency </a:t>
                </a:r>
                <a:r>
                  <a:rPr lang="en-US" sz="1400" dirty="0" smtClean="0">
                    <a:solidFill>
                      <a:schemeClr val="tx2"/>
                    </a:solidFill>
                  </a:rPr>
                  <a:t>of the source (Hz)</a:t>
                </a:r>
              </a:p>
              <a:p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speed of sound </a:t>
                </a:r>
                <a:endParaRPr lang="en-US" sz="14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400" b="1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frequency (Hz)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116" y="5590352"/>
                <a:ext cx="2611421" cy="738664"/>
              </a:xfrm>
              <a:prstGeom prst="rect">
                <a:avLst/>
              </a:prstGeom>
              <a:blipFill rotWithShape="0">
                <a:blip r:embed="rId6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895770" y="4135862"/>
                <a:ext cx="1502078" cy="501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𝒇𝒔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𝒗𝒐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770" y="4135862"/>
                <a:ext cx="1502078" cy="5013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920742" y="4857436"/>
                <a:ext cx="1396215" cy="478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𝒇𝒔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𝒗𝒔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742" y="4857436"/>
                <a:ext cx="1396215" cy="478336"/>
              </a:xfrm>
              <a:prstGeom prst="rect">
                <a:avLst/>
              </a:prstGeom>
              <a:blipFill rotWithShape="0">
                <a:blip r:embed="rId8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049" y="2432685"/>
            <a:ext cx="321818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85" dirty="0">
                <a:solidFill>
                  <a:srgbClr val="003884"/>
                </a:solidFill>
                <a:latin typeface="Arial"/>
                <a:cs typeface="Arial"/>
              </a:rPr>
              <a:t>Resonance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2" y="1145815"/>
            <a:ext cx="6096507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Resonance</a:t>
            </a:r>
            <a:endParaRPr lang="en-US" sz="2000" b="1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8492" y="1500906"/>
            <a:ext cx="8611108" cy="1462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54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 occurs when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object vibrating at the same natural frequency of a second object forces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object into vibrational motion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25400">
              <a:lnSpc>
                <a:spcPct val="100000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Char char="•"/>
              <a:tabLst>
                <a:tab pos="354965" algn="l"/>
                <a:tab pos="355600" algn="l"/>
              </a:tabLst>
            </a:pPr>
            <a:r>
              <a:rPr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reaking</a:t>
            </a:r>
            <a:r>
              <a:rPr spc="-14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wineglass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Glass breaks when a applied frequency matches natural frequency of wineglass</a:t>
            </a:r>
            <a:endParaRPr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pic>
        <p:nvPicPr>
          <p:cNvPr id="7" name="17tqXgvCN0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00600" y="3780242"/>
            <a:ext cx="4016185" cy="2259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40454" y="6039346"/>
            <a:ext cx="121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YouTube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2" y="1145815"/>
            <a:ext cx="6096507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Resonance</a:t>
            </a: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 – Mass Spring damper system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808228"/>
            <a:ext cx="4375488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52600" y="5791200"/>
                <a:ext cx="3839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𝒇𝒐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Natural frequency of the mass spring system </a:t>
                </a:r>
                <a:endParaRPr lang="en-US" sz="1400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Frequency of crankshaft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791200"/>
                <a:ext cx="3839000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>
              <a:xfrm>
                <a:off x="3276600" y="5019260"/>
                <a:ext cx="8611108" cy="56746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355600" marR="25400" indent="-342900">
                  <a:lnSpc>
                    <a:spcPct val="100000"/>
                  </a:lnSpc>
                  <a:spcBef>
                    <a:spcPts val="105"/>
                  </a:spcBef>
                  <a:buChar char="•"/>
                  <a:tabLst>
                    <a:tab pos="354965" algn="l"/>
                    <a:tab pos="355600" algn="l"/>
                  </a:tabLst>
                </a:pPr>
                <a:r>
                  <a:rPr lang="en-US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When driving frequency,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𝑓𝑜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natural frequency of the system, resonance occurs</a:t>
                </a:r>
                <a:endParaRPr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019260"/>
                <a:ext cx="8611108" cy="567463"/>
              </a:xfrm>
              <a:prstGeom prst="rect">
                <a:avLst/>
              </a:prstGeom>
              <a:blipFill rotWithShape="0">
                <a:blip r:embed="rId5"/>
                <a:stretch>
                  <a:fillRect l="-1416" t="-10753" r="-637" b="-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6851" y="619564"/>
            <a:ext cx="3593593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3428493" y="1145815"/>
            <a:ext cx="3416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solidFill>
                  <a:srgbClr val="003884"/>
                </a:solidFill>
                <a:latin typeface="Arial"/>
                <a:cs typeface="Arial"/>
              </a:rPr>
              <a:t>S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tanding</a:t>
            </a:r>
            <a:r>
              <a:rPr sz="2000" b="1" spc="-114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 on a String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8493" y="1500906"/>
            <a:ext cx="3503295" cy="41171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Resonance also happens</a:t>
            </a:r>
            <a:r>
              <a:rPr sz="2000" spc="-13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in </a:t>
            </a:r>
            <a:r>
              <a:rPr sz="2000" spc="-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standing</a:t>
            </a:r>
            <a:r>
              <a:rPr sz="2000" spc="-3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waves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.</a:t>
            </a: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marR="5080" indent="-342900">
              <a:spcBef>
                <a:spcPts val="10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sz="2000" spc="-5" dirty="0">
                <a:solidFill>
                  <a:srgbClr val="003884"/>
                </a:solidFill>
                <a:latin typeface="Arial"/>
                <a:cs typeface="Arial"/>
              </a:rPr>
              <a:t>Driving </a:t>
            </a: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the string at a</a:t>
            </a:r>
            <a:r>
              <a:rPr lang="en-US" sz="2000" spc="-13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specific  frequency </a:t>
            </a:r>
            <a:r>
              <a:rPr lang="en-US" sz="2000" spc="-5" dirty="0">
                <a:solidFill>
                  <a:srgbClr val="003884"/>
                </a:solidFill>
                <a:latin typeface="Arial"/>
                <a:cs typeface="Arial"/>
              </a:rPr>
              <a:t>will </a:t>
            </a: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cause </a:t>
            </a:r>
            <a:r>
              <a:rPr lang="en-US" sz="2000" spc="-5" dirty="0">
                <a:solidFill>
                  <a:srgbClr val="003884"/>
                </a:solidFill>
                <a:latin typeface="Arial"/>
                <a:cs typeface="Arial"/>
              </a:rPr>
              <a:t>it to </a:t>
            </a: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“</a:t>
            </a:r>
            <a:r>
              <a:rPr lang="en-US" sz="2000" spc="-5" dirty="0">
                <a:solidFill>
                  <a:srgbClr val="003884"/>
                </a:solidFill>
                <a:latin typeface="Arial"/>
                <a:cs typeface="Arial"/>
              </a:rPr>
              <a:t>sing”/resonate</a:t>
            </a: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.</a:t>
            </a:r>
          </a:p>
          <a:p>
            <a:pPr marL="355600" marR="5080" indent="-342900">
              <a:spcBef>
                <a:spcPts val="10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sz="2000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marR="5080" indent="-342900">
              <a:spcBef>
                <a:spcPts val="105"/>
              </a:spcBef>
              <a:buFontTx/>
              <a:buChar char="•"/>
              <a:tabLst>
                <a:tab pos="354965" algn="l"/>
                <a:tab pos="35560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spcBef>
                <a:spcPts val="105"/>
              </a:spcBef>
              <a:buFontTx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Each frequency has a  corresponding mode</a:t>
            </a:r>
            <a:r>
              <a:rPr lang="en-US" sz="2000" spc="-13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shape.</a:t>
            </a:r>
            <a:endParaRPr lang="en-US" sz="20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endParaRPr sz="2000" dirty="0" smtClean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800" y="5910384"/>
            <a:ext cx="35833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 smtClean="0">
                <a:latin typeface="Calibri"/>
                <a:cs typeface="Calibri"/>
              </a:rPr>
              <a:t>S</a:t>
            </a:r>
            <a:r>
              <a:rPr sz="1200" spc="-5" dirty="0" smtClean="0">
                <a:latin typeface="Calibri"/>
                <a:cs typeface="Calibri"/>
              </a:rPr>
              <a:t>tring</a:t>
            </a:r>
            <a:r>
              <a:rPr sz="1200" spc="-5" dirty="0">
                <a:latin typeface="Calibri"/>
                <a:cs typeface="Calibri"/>
              </a:rPr>
              <a:t>: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https://www.youtube.com/watch?v=oZ38Y0K8e-Y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Plate: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https://www.youtube.com/watch?v=wvJAgrUBF4w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28069" y="727260"/>
            <a:ext cx="942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Fundamental  (1</a:t>
            </a:r>
            <a:r>
              <a:rPr sz="1200" spc="-7" baseline="24305" dirty="0">
                <a:latin typeface="Calibri"/>
                <a:cs typeface="Calibri"/>
              </a:rPr>
              <a:t>st</a:t>
            </a:r>
            <a:r>
              <a:rPr sz="1200" baseline="24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harmonic)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51515" y="1250449"/>
            <a:ext cx="9791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1</a:t>
            </a:r>
            <a:r>
              <a:rPr sz="1200" spc="-7" baseline="24305" dirty="0">
                <a:latin typeface="Calibri"/>
                <a:cs typeface="Calibri"/>
              </a:rPr>
              <a:t>st </a:t>
            </a:r>
            <a:r>
              <a:rPr sz="1200" spc="-5" dirty="0">
                <a:latin typeface="Calibri"/>
                <a:cs typeface="Calibri"/>
              </a:rPr>
              <a:t>overtone  (2</a:t>
            </a:r>
            <a:r>
              <a:rPr sz="1200" spc="-7" baseline="24305" dirty="0">
                <a:latin typeface="Calibri"/>
                <a:cs typeface="Calibri"/>
              </a:rPr>
              <a:t>nd</a:t>
            </a:r>
            <a:r>
              <a:rPr sz="1200" spc="37" baseline="24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harmonic)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28045" y="1740599"/>
            <a:ext cx="959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-6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2</a:t>
            </a:r>
            <a:r>
              <a:rPr sz="1200" spc="-7" baseline="24305" dirty="0">
                <a:latin typeface="Calibri"/>
                <a:cs typeface="Calibri"/>
              </a:rPr>
              <a:t>nd </a:t>
            </a:r>
            <a:r>
              <a:rPr sz="1200" spc="-5" dirty="0">
                <a:latin typeface="Calibri"/>
                <a:cs typeface="Calibri"/>
              </a:rPr>
              <a:t>overtone  </a:t>
            </a:r>
            <a:r>
              <a:rPr sz="1200" spc="-10" dirty="0">
                <a:latin typeface="Calibri"/>
                <a:cs typeface="Calibri"/>
              </a:rPr>
              <a:t>(3</a:t>
            </a:r>
            <a:r>
              <a:rPr sz="1200" spc="-15" baseline="24305" dirty="0">
                <a:latin typeface="Calibri"/>
                <a:cs typeface="Calibri"/>
              </a:rPr>
              <a:t>rd</a:t>
            </a:r>
            <a:r>
              <a:rPr sz="1200" spc="44" baseline="243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harmonic)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00739" y="2357116"/>
            <a:ext cx="1050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(n-1)th</a:t>
            </a:r>
            <a:r>
              <a:rPr sz="1200" spc="-1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overtone  </a:t>
            </a:r>
            <a:r>
              <a:rPr sz="1200" dirty="0">
                <a:latin typeface="Calibri"/>
                <a:cs typeface="Calibri"/>
              </a:rPr>
              <a:t>(n-th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harmonic)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0636" y="855392"/>
            <a:ext cx="4171763" cy="730328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Open and Closed Pipes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Resonance also occurs in </a:t>
            </a: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Pipes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10" name="TextBox 9"/>
          <p:cNvSpPr txBox="1"/>
          <p:nvPr/>
        </p:nvSpPr>
        <p:spPr>
          <a:xfrm>
            <a:off x="7163837" y="5690034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Modes of vibration in open pipes.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5690034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Modes of vibration in closed pipes. </a:t>
            </a:r>
            <a:endParaRPr lang="en-US" dirty="0"/>
          </a:p>
        </p:txBody>
      </p:sp>
      <p:pic>
        <p:nvPicPr>
          <p:cNvPr id="1026" name="Picture 2" descr="Standing Waves and Resonance | Transmission Lines | Electronics Text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12" y="1749376"/>
            <a:ext cx="5407025" cy="39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16220" y="6042288"/>
            <a:ext cx="1675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AllaboutCircuits</a:t>
            </a:r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363200" y="1220556"/>
                <a:ext cx="112364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baseline="-25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baseline="-25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0" y="1220556"/>
                <a:ext cx="1123641" cy="270652"/>
              </a:xfrm>
              <a:prstGeom prst="rect">
                <a:avLst/>
              </a:prstGeom>
              <a:blipFill rotWithShape="0">
                <a:blip r:embed="rId4"/>
                <a:stretch>
                  <a:fillRect l="-7609" r="-326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0636" y="855392"/>
            <a:ext cx="6914963" cy="3712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Resonance – Other examples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6" name="object 4"/>
          <p:cNvSpPr txBox="1"/>
          <p:nvPr/>
        </p:nvSpPr>
        <p:spPr>
          <a:xfrm>
            <a:off x="3276600" y="1969364"/>
            <a:ext cx="3398520" cy="2602636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812165" algn="l"/>
                <a:tab pos="8128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Ear Canal</a:t>
            </a: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812165" algn="l"/>
                <a:tab pos="812800" algn="l"/>
              </a:tabLst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812165" algn="l"/>
                <a:tab pos="812800" algn="l"/>
              </a:tabLst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812165" algn="l"/>
                <a:tab pos="812800" algn="l"/>
              </a:tabLst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812165" algn="l"/>
                <a:tab pos="812800" algn="l"/>
              </a:tabLst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95"/>
              </a:spcBef>
              <a:tabLst>
                <a:tab pos="812165" algn="l"/>
                <a:tab pos="812800" algn="l"/>
              </a:tabLst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812800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812165" algn="l"/>
                <a:tab pos="812800" algn="l"/>
              </a:tabLst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Vocal Tract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146" name="Picture 2" descr="The Resonant Voice — Beth Ro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23" y="3782199"/>
            <a:ext cx="4572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und (red arrow) forces the ear drum into vibrations which are... |  Download Scientific Diagr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17" y="1245501"/>
            <a:ext cx="3232811" cy="234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591800" y="5562600"/>
            <a:ext cx="1658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ResearchGate</a:t>
            </a:r>
            <a:r>
              <a:rPr lang="en-US" sz="1200" dirty="0" smtClean="0"/>
              <a:t> - </a:t>
            </a:r>
            <a:r>
              <a:rPr lang="en-US" sz="1200" dirty="0"/>
              <a:t>Development of the human auditory </a:t>
            </a:r>
            <a:r>
              <a:rPr lang="en-US" sz="1200" dirty="0" smtClean="0"/>
              <a:t>system (2012), </a:t>
            </a:r>
            <a:r>
              <a:rPr lang="en-US" sz="1200" dirty="0" err="1" smtClean="0"/>
              <a:t>Bethroars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21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177" y="2432685"/>
            <a:ext cx="71653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003884"/>
                </a:solidFill>
                <a:latin typeface="Arial"/>
                <a:cs typeface="Arial"/>
              </a:rPr>
              <a:t>Fundamentals </a:t>
            </a:r>
            <a:r>
              <a:rPr sz="5000" dirty="0">
                <a:solidFill>
                  <a:srgbClr val="003884"/>
                </a:solidFill>
                <a:latin typeface="Arial"/>
                <a:cs typeface="Arial"/>
              </a:rPr>
              <a:t>of</a:t>
            </a:r>
            <a:r>
              <a:rPr sz="5000" spc="-25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5000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"/>
    </mc:Choice>
    <mc:Fallback xmlns="">
      <p:transition spd="slow" advTm="651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0637" y="855392"/>
            <a:ext cx="3243580" cy="3712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Acoustic Impedance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>
              <a:xfrm>
                <a:off x="3479476" y="1600200"/>
                <a:ext cx="7569524" cy="2745110"/>
              </a:xfrm>
              <a:prstGeom prst="rect">
                <a:avLst/>
              </a:prstGeom>
            </p:spPr>
            <p:txBody>
              <a:bodyPr vert="horz" wrap="square" lIns="0" tIns="62865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Defined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ratio of sound pressure </a:t>
                </a:r>
                <a:r>
                  <a:rPr lang="en-US" sz="2000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 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volume velocity </a:t>
                </a:r>
                <a:r>
                  <a:rPr lang="en-US" sz="2000" i="1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i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Measured in acoustic ohms.</a:t>
                </a:r>
              </a:p>
              <a:p>
                <a:endParaRPr lang="en-US" sz="2000" i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baseline="-250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ar-AE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Acoustic Impedance of wind instruments – determines acoustic response and large influence on sound produced</a:t>
                </a:r>
                <a:endParaRPr lang="ar-AE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476" y="1600200"/>
                <a:ext cx="7569524" cy="2745110"/>
              </a:xfrm>
              <a:prstGeom prst="rect">
                <a:avLst/>
              </a:prstGeom>
              <a:blipFill rotWithShape="0">
                <a:blip r:embed="rId2"/>
                <a:stretch>
                  <a:fillRect l="-1932" t="-444" r="-966" b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9476" y="5715000"/>
                <a:ext cx="16055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r-AE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 = Sound pressure</a:t>
                </a:r>
              </a:p>
              <a:p>
                <a14:m>
                  <m:oMath xmlns:m="http://schemas.openxmlformats.org/officeDocument/2006/math">
                    <m:r>
                      <a:rPr lang="ar-AE" sz="1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400" dirty="0" smtClean="0">
                    <a:solidFill>
                      <a:schemeClr val="tx2"/>
                    </a:solidFill>
                  </a:rPr>
                  <a:t>= Volume velocity</a:t>
                </a:r>
                <a:endParaRPr lang="en-US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476" y="5715000"/>
                <a:ext cx="1605568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1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eso</a:t>
            </a:r>
            <a:r>
              <a:rPr sz="3000" spc="-10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000" spc="-1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10" name="object 3"/>
          <p:cNvSpPr txBox="1"/>
          <p:nvPr/>
        </p:nvSpPr>
        <p:spPr>
          <a:xfrm>
            <a:off x="3600636" y="855392"/>
            <a:ext cx="6762563" cy="3712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Helmholtz Resonator – Applications  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505394"/>
            <a:ext cx="6028801" cy="450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05" dirty="0" smtClean="0">
                <a:solidFill>
                  <a:srgbClr val="FFFFFF"/>
                </a:solidFill>
                <a:latin typeface="Arial"/>
                <a:cs typeface="Arial"/>
              </a:rPr>
              <a:t>Wrap up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10" name="object 3"/>
          <p:cNvSpPr txBox="1"/>
          <p:nvPr/>
        </p:nvSpPr>
        <p:spPr>
          <a:xfrm>
            <a:off x="3600637" y="855392"/>
            <a:ext cx="3243580" cy="3712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Take away message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17"/>
          <p:cNvSpPr txBox="1"/>
          <p:nvPr/>
        </p:nvSpPr>
        <p:spPr>
          <a:xfrm>
            <a:off x="3276600" y="1600200"/>
            <a:ext cx="8839200" cy="4577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Fundamentals of Sounds </a:t>
            </a:r>
          </a:p>
          <a:p>
            <a:pPr marL="719138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Sound sources and processes of sound generation</a:t>
            </a:r>
          </a:p>
          <a:p>
            <a:pPr marL="719138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Physical quantities provide information to analysis motion of an object </a:t>
            </a:r>
          </a:p>
          <a:p>
            <a:pPr marL="487363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endParaRPr lang="en-US" sz="1900" spc="-2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Vibrating Systems 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Simple harmonic motion – Restoring force directly proportion to displacement 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Damping - Loss of mechanical energy over time </a:t>
            </a:r>
          </a:p>
          <a:p>
            <a:pPr marL="3429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Waves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Transport energy  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Wave behavior encountered in </a:t>
            </a:r>
            <a:r>
              <a:rPr lang="en-US" sz="1900" spc="-20" dirty="0">
                <a:solidFill>
                  <a:srgbClr val="003884"/>
                </a:solidFill>
                <a:latin typeface="Arial"/>
                <a:cs typeface="Arial"/>
              </a:rPr>
              <a:t>v</a:t>
            </a: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arious phenomena</a:t>
            </a:r>
          </a:p>
          <a:p>
            <a:pPr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endParaRPr lang="en-US" sz="1900" spc="-2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39713" algn="l"/>
                <a:tab pos="241300" algn="l"/>
                <a:tab pos="62865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Resonance 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Driving frequency of one object equal to natural frequency of second object</a:t>
            </a:r>
          </a:p>
          <a:p>
            <a:pPr marL="701675" indent="-34290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Observed in string, pipes</a:t>
            </a:r>
          </a:p>
        </p:txBody>
      </p:sp>
    </p:spTree>
    <p:extLst>
      <p:ext uri="{BB962C8B-B14F-4D97-AF65-F5344CB8AC3E}">
        <p14:creationId xmlns:p14="http://schemas.microsoft.com/office/powerpoint/2010/main" val="42923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8750" y="1988691"/>
            <a:ext cx="351599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5000" dirty="0">
                <a:solidFill>
                  <a:srgbClr val="FFFFFF"/>
                </a:solidFill>
                <a:latin typeface="Arial"/>
                <a:cs typeface="Arial"/>
              </a:rPr>
              <a:t>uesti</a:t>
            </a:r>
            <a:r>
              <a:rPr sz="50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0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000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0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9033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8750" y="1988691"/>
            <a:ext cx="351599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000" spc="-5" dirty="0" smtClean="0">
                <a:solidFill>
                  <a:srgbClr val="FFFFFF"/>
                </a:solidFill>
                <a:latin typeface="Arial"/>
                <a:cs typeface="Arial"/>
              </a:rPr>
              <a:t>Thank you!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429000" y="862008"/>
            <a:ext cx="8123238" cy="10515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What </a:t>
            </a:r>
            <a:r>
              <a:rPr sz="2000" b="1" spc="-5" dirty="0">
                <a:solidFill>
                  <a:srgbClr val="003884"/>
                </a:solidFill>
                <a:latin typeface="Arial"/>
                <a:cs typeface="Arial"/>
              </a:rPr>
              <a:t>is</a:t>
            </a:r>
            <a:r>
              <a:rPr sz="2000" b="1" spc="-9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sound?</a:t>
            </a:r>
            <a:endParaRPr sz="2000" dirty="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An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auditory sensation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the</a:t>
            </a:r>
            <a:r>
              <a:rPr sz="2000" spc="-20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ear</a:t>
            </a:r>
            <a:endParaRPr sz="2000" dirty="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The disturbance </a:t>
            </a:r>
            <a:r>
              <a:rPr sz="2000" spc="-5" dirty="0">
                <a:solidFill>
                  <a:srgbClr val="003884"/>
                </a:solidFill>
                <a:latin typeface="Arial"/>
                <a:cs typeface="Arial"/>
              </a:rPr>
              <a:t>in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a medium that can cause </a:t>
            </a:r>
            <a:r>
              <a:rPr sz="2000" spc="-5" dirty="0" smtClean="0">
                <a:solidFill>
                  <a:srgbClr val="003884"/>
                </a:solidFill>
                <a:latin typeface="Arial"/>
                <a:cs typeface="Arial"/>
              </a:rPr>
              <a:t>this</a:t>
            </a:r>
            <a:r>
              <a:rPr lang="en-US" sz="2000" spc="-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360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884"/>
                </a:solidFill>
                <a:latin typeface="Arial"/>
                <a:cs typeface="Arial"/>
              </a:rPr>
              <a:t>sensation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3429000" y="2349306"/>
            <a:ext cx="3936718" cy="10515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sz="2000" b="1" spc="-6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endParaRPr sz="2000" dirty="0">
              <a:latin typeface="Arial"/>
              <a:cs typeface="Arial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Char char="•"/>
              <a:tabLst>
                <a:tab pos="697865" algn="l"/>
                <a:tab pos="698500" algn="l"/>
              </a:tabLst>
            </a:pPr>
            <a:r>
              <a:rPr sz="2000" dirty="0" smtClean="0">
                <a:solidFill>
                  <a:srgbClr val="003884"/>
                </a:solidFill>
                <a:latin typeface="Arial"/>
                <a:cs typeface="Arial"/>
              </a:rPr>
              <a:t>Longitudinal</a:t>
            </a:r>
            <a:r>
              <a:rPr sz="2000" spc="-55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003884"/>
                </a:solidFill>
                <a:latin typeface="Arial"/>
                <a:cs typeface="Arial"/>
              </a:rPr>
              <a:t>wave</a:t>
            </a:r>
            <a:endParaRPr sz="2000" dirty="0" smtClean="0">
              <a:latin typeface="Arial"/>
              <a:cs typeface="Arial"/>
            </a:endParaRPr>
          </a:p>
          <a:p>
            <a:pPr marL="697865" indent="-229235">
              <a:lnSpc>
                <a:spcPct val="100000"/>
              </a:lnSpc>
              <a:spcBef>
                <a:spcPts val="300"/>
              </a:spcBef>
              <a:buClr>
                <a:srgbClr val="003884"/>
              </a:buClr>
              <a:buChar char="•"/>
              <a:tabLst>
                <a:tab pos="697865" algn="l"/>
                <a:tab pos="698500" algn="l"/>
              </a:tabLst>
            </a:pPr>
            <a:r>
              <a:rPr sz="2000" b="1" spc="-50" dirty="0" smtClean="0">
                <a:solidFill>
                  <a:srgbClr val="FF0000"/>
                </a:solidFill>
                <a:latin typeface="Arial"/>
                <a:cs typeface="Arial"/>
              </a:rPr>
              <a:t>(NOT) </a:t>
            </a:r>
            <a:r>
              <a:rPr sz="2000" b="1" spc="-20" dirty="0" smtClean="0">
                <a:solidFill>
                  <a:srgbClr val="FF0000"/>
                </a:solidFill>
                <a:latin typeface="Arial"/>
                <a:cs typeface="Arial"/>
              </a:rPr>
              <a:t>Transverse</a:t>
            </a:r>
            <a:r>
              <a:rPr lang="en-US" sz="2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39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wave</a:t>
            </a:r>
            <a:endParaRPr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Fund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  of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2076" y="6011950"/>
            <a:ext cx="47351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ISVR – </a:t>
            </a:r>
            <a:r>
              <a:rPr sz="1000" spc="-10" dirty="0">
                <a:latin typeface="Calibri"/>
                <a:cs typeface="Calibri"/>
              </a:rPr>
              <a:t>University </a:t>
            </a:r>
            <a:r>
              <a:rPr sz="1000" spc="-5" dirty="0">
                <a:latin typeface="Calibri"/>
                <a:cs typeface="Calibri"/>
              </a:rPr>
              <a:t>of Southampton 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http://resource.isvr.soton.ac.uk/spcg/tutorial/tutorial/Tutorial_files/Web-basics-nature.htm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028" name="Picture 4" descr="Waves sound GIF - Find on GIFE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520777"/>
            <a:ext cx="4048024" cy="215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showing particle motion for a longitudinal pressure wav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80487"/>
            <a:ext cx="4631754" cy="154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5200" y="5165255"/>
            <a:ext cx="1349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Longitudinal wave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220200" y="5225191"/>
            <a:ext cx="1240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Transverse wave 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3295" y="856056"/>
            <a:ext cx="1714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sz="2000" b="1" spc="-13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Fund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  of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9448800" y="6019800"/>
            <a:ext cx="344741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 marR="825500">
              <a:lnSpc>
                <a:spcPct val="100000"/>
              </a:lnSpc>
              <a:spcBef>
                <a:spcPts val="425"/>
              </a:spcBef>
            </a:pPr>
            <a:r>
              <a:rPr sz="900" u="sng" spc="-1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</a:t>
            </a:r>
            <a:r>
              <a:rPr sz="9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://www.youtube.com/watch?v=ycRVAcZC5R4 </a:t>
            </a:r>
            <a:r>
              <a:rPr sz="9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8363" y="1807836"/>
            <a:ext cx="532402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2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Vibrating</a:t>
            </a:r>
            <a:r>
              <a:rPr lang="en-US" sz="2000" spc="6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bodies – Striking drum kit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spc="-5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en-US" sz="2000" spc="-25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5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airflow – Talking or singing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Time-dependent heat sources – Explosion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Supersonic flow – Shock wave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"/>
    </mc:Choice>
    <mc:Fallback xmlns="">
      <p:transition spd="slow" advTm="502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3295" y="886536"/>
            <a:ext cx="1714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Sound</a:t>
            </a:r>
            <a:r>
              <a:rPr sz="2000" b="1" spc="-13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884"/>
                </a:solidFill>
                <a:latin typeface="Arial"/>
                <a:cs typeface="Arial"/>
              </a:rPr>
              <a:t>source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Fund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  of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2344" y="1540763"/>
            <a:ext cx="1344167" cy="1156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8328" y="1687067"/>
            <a:ext cx="1402079" cy="923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56747" y="1680972"/>
            <a:ext cx="1362455" cy="952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5752" y="1699260"/>
            <a:ext cx="1574291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43416" y="1699260"/>
            <a:ext cx="1370075" cy="9159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82289" y="2973449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6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7352" y="31165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</a:pathLst>
          </a:custGeom>
          <a:solidFill>
            <a:srgbClr val="5B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58723" y="3116579"/>
            <a:ext cx="63500" cy="76200"/>
          </a:xfrm>
          <a:custGeom>
            <a:avLst/>
            <a:gdLst/>
            <a:ahLst/>
            <a:cxnLst/>
            <a:rect l="l" t="t" r="r" b="b"/>
            <a:pathLst>
              <a:path w="63500" h="76200">
                <a:moveTo>
                  <a:pt x="0" y="0"/>
                </a:moveTo>
                <a:lnTo>
                  <a:pt x="0" y="76200"/>
                </a:lnTo>
                <a:lnTo>
                  <a:pt x="63500" y="44450"/>
                </a:lnTo>
                <a:lnTo>
                  <a:pt x="12700" y="44450"/>
                </a:lnTo>
                <a:lnTo>
                  <a:pt x="12700" y="31750"/>
                </a:lnTo>
                <a:lnTo>
                  <a:pt x="6350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5B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3547" y="3154673"/>
            <a:ext cx="6655434" cy="0"/>
          </a:xfrm>
          <a:custGeom>
            <a:avLst/>
            <a:gdLst/>
            <a:ahLst/>
            <a:cxnLst/>
            <a:rect l="l" t="t" r="r" b="b"/>
            <a:pathLst>
              <a:path w="6655434">
                <a:moveTo>
                  <a:pt x="0" y="0"/>
                </a:moveTo>
                <a:lnTo>
                  <a:pt x="6655168" y="0"/>
                </a:lnTo>
              </a:path>
            </a:pathLst>
          </a:custGeom>
          <a:ln w="12712">
            <a:solidFill>
              <a:srgbClr val="5B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425" y="3148324"/>
            <a:ext cx="63500" cy="13335"/>
          </a:xfrm>
          <a:custGeom>
            <a:avLst/>
            <a:gdLst/>
            <a:ahLst/>
            <a:cxnLst/>
            <a:rect l="l" t="t" r="r" b="b"/>
            <a:pathLst>
              <a:path w="63500" h="13335">
                <a:moveTo>
                  <a:pt x="50800" y="0"/>
                </a:moveTo>
                <a:lnTo>
                  <a:pt x="0" y="0"/>
                </a:lnTo>
                <a:lnTo>
                  <a:pt x="0" y="12712"/>
                </a:lnTo>
                <a:lnTo>
                  <a:pt x="50800" y="12712"/>
                </a:lnTo>
                <a:lnTo>
                  <a:pt x="63500" y="6350"/>
                </a:lnTo>
                <a:lnTo>
                  <a:pt x="50800" y="0"/>
                </a:lnTo>
                <a:close/>
              </a:path>
            </a:pathLst>
          </a:custGeom>
          <a:solidFill>
            <a:srgbClr val="5B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14557" y="2828872"/>
            <a:ext cx="100711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spc="-25" dirty="0">
                <a:latin typeface="Calibri"/>
                <a:cs typeface="Calibri"/>
              </a:rPr>
              <a:t>Unwanted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800" spc="-5" dirty="0">
                <a:latin typeface="SimSun"/>
                <a:cs typeface="SimSun"/>
              </a:rPr>
              <a:t>“</a:t>
            </a:r>
            <a:r>
              <a:rPr sz="1800" spc="-5" dirty="0">
                <a:latin typeface="Calibri"/>
                <a:cs typeface="Calibri"/>
              </a:rPr>
              <a:t>Noise</a:t>
            </a:r>
            <a:r>
              <a:rPr sz="1800" spc="-5" dirty="0">
                <a:latin typeface="SimSun"/>
                <a:cs typeface="SimSun"/>
              </a:rPr>
              <a:t>”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64908" y="1685544"/>
            <a:ext cx="1690115" cy="9113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06469" y="4095367"/>
            <a:ext cx="1265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Sound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source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69480" y="4095367"/>
            <a:ext cx="810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083571" y="4095367"/>
            <a:ext cx="75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Listener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13867" y="4238244"/>
            <a:ext cx="63512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1244" y="4276344"/>
            <a:ext cx="1532890" cy="0"/>
          </a:xfrm>
          <a:custGeom>
            <a:avLst/>
            <a:gdLst/>
            <a:ahLst/>
            <a:cxnLst/>
            <a:rect l="l" t="t" r="r" b="b"/>
            <a:pathLst>
              <a:path w="1532890">
                <a:moveTo>
                  <a:pt x="0" y="0"/>
                </a:moveTo>
                <a:lnTo>
                  <a:pt x="1532623" y="0"/>
                </a:lnTo>
              </a:path>
            </a:pathLst>
          </a:custGeom>
          <a:ln w="12700">
            <a:solidFill>
              <a:srgbClr val="5B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26568" y="4269996"/>
            <a:ext cx="64135" cy="12700"/>
          </a:xfrm>
          <a:custGeom>
            <a:avLst/>
            <a:gdLst/>
            <a:ahLst/>
            <a:cxnLst/>
            <a:rect l="l" t="t" r="r" b="b"/>
            <a:pathLst>
              <a:path w="64134" h="12700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63512" y="6337"/>
                </a:lnTo>
                <a:lnTo>
                  <a:pt x="50800" y="0"/>
                </a:lnTo>
                <a:close/>
              </a:path>
            </a:pathLst>
          </a:custGeom>
          <a:solidFill>
            <a:srgbClr val="5B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28469" y="4238244"/>
            <a:ext cx="63512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8995" y="4276344"/>
            <a:ext cx="1959610" cy="0"/>
          </a:xfrm>
          <a:custGeom>
            <a:avLst/>
            <a:gdLst/>
            <a:ahLst/>
            <a:cxnLst/>
            <a:rect l="l" t="t" r="r" b="b"/>
            <a:pathLst>
              <a:path w="1959609">
                <a:moveTo>
                  <a:pt x="0" y="0"/>
                </a:moveTo>
                <a:lnTo>
                  <a:pt x="1959482" y="0"/>
                </a:lnTo>
              </a:path>
            </a:pathLst>
          </a:custGeom>
          <a:ln w="12700">
            <a:solidFill>
              <a:srgbClr val="5B9B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41173" y="4269996"/>
            <a:ext cx="63500" cy="12700"/>
          </a:xfrm>
          <a:custGeom>
            <a:avLst/>
            <a:gdLst/>
            <a:ahLst/>
            <a:cxnLst/>
            <a:rect l="l" t="t" r="r" b="b"/>
            <a:pathLst>
              <a:path w="63500" h="12700">
                <a:moveTo>
                  <a:pt x="50800" y="0"/>
                </a:moveTo>
                <a:lnTo>
                  <a:pt x="0" y="0"/>
                </a:lnTo>
                <a:lnTo>
                  <a:pt x="0" y="12700"/>
                </a:lnTo>
                <a:lnTo>
                  <a:pt x="50800" y="12700"/>
                </a:lnTo>
                <a:lnTo>
                  <a:pt x="63500" y="6337"/>
                </a:lnTo>
                <a:lnTo>
                  <a:pt x="50800" y="0"/>
                </a:lnTo>
                <a:close/>
              </a:path>
            </a:pathLst>
          </a:custGeom>
          <a:solidFill>
            <a:srgbClr val="5B9B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68796" y="4616196"/>
            <a:ext cx="2025395" cy="1563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10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Fund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  of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503295" y="848914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b="1" spc="-5" dirty="0">
                <a:solidFill>
                  <a:srgbClr val="003884"/>
                </a:solidFill>
                <a:latin typeface="Arial"/>
                <a:cs typeface="Arial"/>
              </a:rPr>
              <a:t>Physical</a:t>
            </a:r>
            <a:r>
              <a:rPr sz="2000" b="1" spc="-30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003884"/>
                </a:solidFill>
                <a:latin typeface="Arial"/>
                <a:cs typeface="Arial"/>
              </a:rPr>
              <a:t>quantities</a:t>
            </a:r>
            <a:endParaRPr sz="2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845404"/>
                  </p:ext>
                </p:extLst>
              </p:nvPr>
            </p:nvGraphicFramePr>
            <p:xfrm>
              <a:off x="3124200" y="1447800"/>
              <a:ext cx="8127999" cy="48376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/>
                    <a:gridCol w="3615267"/>
                    <a:gridCol w="1803399"/>
                  </a:tblGrid>
                  <a:tr h="13716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spc="-5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Physical</a:t>
                          </a:r>
                          <a:r>
                            <a:rPr lang="en-US" sz="1600" b="1" spc="-30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quantities</a:t>
                          </a:r>
                          <a:endParaRPr lang="en-US" sz="1600" dirty="0" smtClean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Mathematical expression</a:t>
                          </a:r>
                          <a:endParaRPr lang="en-US" sz="1600" b="1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Units (SI)</a:t>
                          </a:r>
                          <a:endParaRPr lang="en-US" sz="1600" b="1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3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ar-AE" sz="1600" i="1" spc="-5" smtClean="0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Distance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 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Time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3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</a:t>
                          </a: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Acceleration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600" spc="-12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pc="-5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b="0" i="0" spc="-5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Velocity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 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/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Time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Acceleration (in terms of Force</a:t>
                          </a:r>
                          <a:r>
                            <a:rPr lang="en-US" sz="1600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and mass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600" baseline="0" dirty="0" smtClean="0">
                            <a:solidFill>
                              <a:srgbClr val="00388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r>
                            <a:rPr lang="en-US" sz="1600" spc="-12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pc="-5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Force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 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mass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Kg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Pressure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sz="1600" spc="-12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pc="-5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Force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 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Area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m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^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N/m^2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1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Work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Force[N] *Displacement[m]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6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Potential</a:t>
                          </a:r>
                          <a:r>
                            <a:rPr lang="en-US" sz="1600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P.E.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Mass[kg]*</a:t>
                          </a:r>
                          <a:r>
                            <a:rPr lang="en-US" sz="1600" i="1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</a:t>
                          </a:r>
                          <a:r>
                            <a:rPr lang="en-US" sz="1600" i="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m/s^2]*Height above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the floor/earth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[m]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5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Kinetic Energy 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K.E.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ar-AE" sz="1600" i="1" spc="-5" smtClean="0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*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Mass[kg]*Velocity^2[m/’s]^2</a:t>
                          </a:r>
                          <a:endParaRPr lang="en-US" sz="1600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5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Power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ar-AE" sz="1600" i="1" spc="-5" smtClean="0">
                                      <a:solidFill>
                                        <a:srgbClr val="003884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1600" b="0" i="0" spc="-5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Work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 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b="0" i="0" spc="-5" dirty="0" smtClean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Time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 spc="-5" dirty="0">
                                      <a:solidFill>
                                        <a:srgbClr val="003884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</m:den>
                              </m:f>
                            </m:oMath>
                          </a14:m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 J/s or</a:t>
                          </a:r>
                          <a:r>
                            <a:rPr lang="en-US" sz="1600" spc="-3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/s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845404"/>
                  </p:ext>
                </p:extLst>
              </p:nvPr>
            </p:nvGraphicFramePr>
            <p:xfrm>
              <a:off x="3124200" y="1447800"/>
              <a:ext cx="8127999" cy="48376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/>
                    <a:gridCol w="3615267"/>
                    <a:gridCol w="1803399"/>
                  </a:tblGrid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spc="-5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Physical</a:t>
                          </a:r>
                          <a:r>
                            <a:rPr lang="en-US" sz="1600" b="1" spc="-30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quantities</a:t>
                          </a:r>
                          <a:endParaRPr lang="en-US" sz="1600" dirty="0" smtClean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Mathematical expression</a:t>
                          </a:r>
                          <a:endParaRPr lang="en-US" sz="1600" b="1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2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Units (SI)</a:t>
                          </a:r>
                          <a:endParaRPr lang="en-US" sz="1600" b="1" dirty="0">
                            <a:solidFill>
                              <a:schemeClr val="tx2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3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60000" r="-50253" b="-68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3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</a:t>
                          </a: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37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Acceleration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170787" r="-50253" b="-633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Acceleration (in terms of Force</a:t>
                          </a:r>
                          <a:r>
                            <a:rPr lang="en-US" sz="1600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and mass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600" baseline="0" dirty="0" smtClean="0">
                            <a:solidFill>
                              <a:srgbClr val="00388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253684" r="-50253" b="-49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35877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Pressure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381818" r="-50253" b="-432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N/m^2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1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Work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Force[N] *Displacement[m]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6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Potential</a:t>
                          </a:r>
                          <a:r>
                            <a:rPr lang="en-US" sz="1600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Energy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P.E.</a:t>
                          </a:r>
                          <a:r>
                            <a:rPr lang="en-US" sz="1600" spc="-8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=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Mass[kg]*</a:t>
                          </a:r>
                          <a:r>
                            <a:rPr lang="en-US" sz="1600" i="1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</a:t>
                          </a:r>
                          <a:r>
                            <a:rPr lang="en-US" sz="1600" i="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m/s^2]*Height above</a:t>
                          </a:r>
                          <a:r>
                            <a:rPr lang="en-US" sz="1600" spc="-5" baseline="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the floor/earth</a:t>
                          </a: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[m]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5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Kinetic Energy 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646316" r="-50253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</a:t>
                          </a:r>
                          <a:r>
                            <a:rPr lang="en-US" sz="1600" spc="-15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spc="-5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endParaRPr lang="en-US" sz="16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/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Power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5211" t="-805682" r="-50253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spc="-5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 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or J/s or</a:t>
                          </a:r>
                          <a:r>
                            <a:rPr lang="en-US" sz="1600" spc="-3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dirty="0" err="1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N·m</a:t>
                          </a:r>
                          <a:r>
                            <a:rPr lang="en-US" sz="1600" dirty="0" smtClean="0">
                              <a:solidFill>
                                <a:srgbClr val="003884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/s</a:t>
                          </a:r>
                          <a:endParaRPr 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8778931" y="6382942"/>
            <a:ext cx="3384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tx2"/>
                </a:solidFill>
              </a:rPr>
              <a:t>g = acceleration due to gravity = 9.8m/s^2 for earth</a:t>
            </a:r>
            <a:endParaRPr lang="en-US" sz="12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049" y="2432685"/>
            <a:ext cx="6830951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5" dirty="0">
                <a:solidFill>
                  <a:srgbClr val="003884"/>
                </a:solidFill>
                <a:latin typeface="Arial"/>
                <a:cs typeface="Arial"/>
              </a:rPr>
              <a:t>Vibrating</a:t>
            </a:r>
            <a:r>
              <a:rPr sz="5000" spc="-195" dirty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sz="5000" spc="-5" dirty="0" smtClean="0">
                <a:solidFill>
                  <a:srgbClr val="003884"/>
                </a:solidFill>
                <a:latin typeface="Arial"/>
                <a:cs typeface="Arial"/>
              </a:rPr>
              <a:t>system</a:t>
            </a:r>
            <a:r>
              <a:rPr lang="en-US" sz="5000" spc="-5" dirty="0" smtClean="0">
                <a:solidFill>
                  <a:srgbClr val="003884"/>
                </a:solidFill>
                <a:latin typeface="Arial"/>
                <a:cs typeface="Arial"/>
              </a:rPr>
              <a:t>s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4" ma:contentTypeDescription="Create a new document." ma:contentTypeScope="" ma:versionID="534fc5d291b324a686880612cbd2364e">
  <xsd:schema xmlns:xsd="http://www.w3.org/2001/XMLSchema" xmlns:xs="http://www.w3.org/2001/XMLSchema" xmlns:p="http://schemas.microsoft.com/office/2006/metadata/properties" xmlns:ns2="c2ffade2-e909-442c-b4e0-c9ba153e8272" xmlns:ns3="5fe5927d-c8dd-4a6f-a106-d84baada90c3" targetNamespace="http://schemas.microsoft.com/office/2006/metadata/properties" ma:root="true" ma:fieldsID="8c990704eac44ed3ad19635da50671d9" ns2:_="" ns3:_="">
    <xsd:import namespace="c2ffade2-e909-442c-b4e0-c9ba153e8272"/>
    <xsd:import namespace="5fe5927d-c8dd-4a6f-a106-d84baada90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ade2-e909-442c-b4e0-c9ba153e8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5927d-c8dd-4a6f-a106-d84baada90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3847E2-A055-4F8D-833A-BD467902717C}">
  <ds:schemaRefs>
    <ds:schemaRef ds:uri="http://purl.org/dc/terms/"/>
    <ds:schemaRef ds:uri="4387429c-fb25-4ee6-8823-9a68871f2159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fd6d918-78c3-4a22-9920-b0424b085c3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FD2361-B683-4EA5-BC39-E81B95094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BF73F5-5FA0-49E9-BFCA-F0EF7134E61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</TotalTime>
  <Words>2061</Words>
  <Application>Microsoft Office PowerPoint</Application>
  <PresentationFormat>Widescreen</PresentationFormat>
  <Paragraphs>449</Paragraphs>
  <Slides>44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SimSun</vt:lpstr>
      <vt:lpstr>Arial</vt:lpstr>
      <vt:lpstr>Calibri</vt:lpstr>
      <vt:lpstr>Cambria Math</vt:lpstr>
      <vt:lpstr>Office Theme</vt:lpstr>
      <vt:lpstr>The Science of  Sound</vt:lpstr>
      <vt:lpstr>Contents</vt:lpstr>
      <vt:lpstr>Learning Objectives</vt:lpstr>
      <vt:lpstr>Fundamentals of sound</vt:lpstr>
      <vt:lpstr>Fundamentals  of Sound</vt:lpstr>
      <vt:lpstr>Fundamentals  of Sound</vt:lpstr>
      <vt:lpstr>Fundamentals  of Sound</vt:lpstr>
      <vt:lpstr>Fundamentals  of Sound</vt:lpstr>
      <vt:lpstr>Vibrating systems</vt:lpstr>
      <vt:lpstr>Vibrating system </vt:lpstr>
      <vt:lpstr>Vibrating system </vt:lpstr>
      <vt:lpstr>Vibrating  system</vt:lpstr>
      <vt:lpstr>Vibrating  system</vt:lpstr>
      <vt:lpstr>Vibrating  system</vt:lpstr>
      <vt:lpstr>Vibrating  system</vt:lpstr>
      <vt:lpstr>Vibrating  system</vt:lpstr>
      <vt:lpstr>Vibrating  system</vt:lpstr>
      <vt:lpstr>Waves</vt:lpstr>
      <vt:lpstr>Waves</vt:lpstr>
      <vt:lpstr>Waves</vt:lpstr>
      <vt:lpstr>Waves</vt:lpstr>
      <vt:lpstr>Impulse/ Impulsive wave</vt:lpstr>
      <vt:lpstr>Waves</vt:lpstr>
      <vt:lpstr>Waves</vt:lpstr>
      <vt:lpstr>Waves</vt:lpstr>
      <vt:lpstr>Sound  Waves</vt:lpstr>
      <vt:lpstr>Sound  Waves</vt:lpstr>
      <vt:lpstr>Sound  Waves</vt:lpstr>
      <vt:lpstr>Sound  Waves</vt:lpstr>
      <vt:lpstr>Sound  Waves</vt:lpstr>
      <vt:lpstr>Sound  Waves</vt:lpstr>
      <vt:lpstr>Sound  Waves</vt:lpstr>
      <vt:lpstr>Sound  Waves</vt:lpstr>
      <vt:lpstr>Resonance</vt:lpstr>
      <vt:lpstr>Resonance</vt:lpstr>
      <vt:lpstr>Resonance</vt:lpstr>
      <vt:lpstr>Resonance</vt:lpstr>
      <vt:lpstr>Resonance</vt:lpstr>
      <vt:lpstr>Resonance</vt:lpstr>
      <vt:lpstr>Resonance</vt:lpstr>
      <vt:lpstr>Resonance</vt:lpstr>
      <vt:lpstr>Wrap up</vt:lpstr>
      <vt:lpstr>Questions?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fanyu meng</dc:creator>
  <cp:lastModifiedBy>Pathre, T.U.</cp:lastModifiedBy>
  <cp:revision>221</cp:revision>
  <dcterms:created xsi:type="dcterms:W3CDTF">2021-01-28T12:15:07Z</dcterms:created>
  <dcterms:modified xsi:type="dcterms:W3CDTF">2021-02-02T12:39:33Z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2021-01-28T00:00:00Z</vt:filetime>
  </property>
  <property fmtid="{D5CDD505-2E9C-101B-9397-08002B2CF9AE}" pid="5" name="ContentTypeId">
    <vt:lpwstr>0x01010067059FAA3AE5DA45BF05ABE6A3C82792</vt:lpwstr>
  </property>
</Properties>
</file>